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17"/>
  </p:notesMasterIdLst>
  <p:sldIdLst>
    <p:sldId id="293" r:id="rId5"/>
    <p:sldId id="295" r:id="rId6"/>
    <p:sldId id="294" r:id="rId7"/>
    <p:sldId id="264" r:id="rId8"/>
    <p:sldId id="284" r:id="rId9"/>
    <p:sldId id="297" r:id="rId10"/>
    <p:sldId id="296" r:id="rId11"/>
    <p:sldId id="298" r:id="rId12"/>
    <p:sldId id="299" r:id="rId13"/>
    <p:sldId id="301" r:id="rId14"/>
    <p:sldId id="304" r:id="rId15"/>
    <p:sldId id="302" r:id="rId16"/>
  </p:sldIdLst>
  <p:sldSz cx="9144000" cy="5143500" type="screen16x9"/>
  <p:notesSz cx="7099300" cy="10234613"/>
  <p:embeddedFontLst>
    <p:embeddedFont>
      <p:font typeface="Nunito" panose="020B0604020202020204" charset="0"/>
      <p:regular r:id="rId18"/>
      <p:bold r:id="rId19"/>
      <p:italic r:id="rId20"/>
      <p:boldItalic r:id="rId21"/>
    </p:embeddedFont>
    <p:embeddedFont>
      <p:font typeface="Typo Quik Light" panose="020B0604020202020204" charset="0"/>
      <p:regular r:id="rId22"/>
      <p:italic r:id="rId23"/>
    </p:embeddedFont>
    <p:embeddedFont>
      <p:font typeface="Maven Pro" panose="020B0604020202020204" charset="0"/>
      <p:regular r:id="rId24"/>
      <p:bold r:id="rId25"/>
    </p:embeddedFont>
    <p:embeddedFont>
      <p:font typeface="Typo Quik" panose="020B0604020202020204" charset="0"/>
      <p:regular r:id="rId26"/>
      <p:bold r:id="rId27"/>
      <p:italic r:id="rId28"/>
      <p:boldItalic r:id="rId29"/>
    </p:embeddedFont>
    <p:embeddedFont>
      <p:font typeface="Sarala"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26" userDrawn="1">
          <p15:clr>
            <a:srgbClr val="A4A3A4"/>
          </p15:clr>
        </p15:guide>
        <p15:guide id="2" pos="3175">
          <p15:clr>
            <a:srgbClr val="A4A3A4"/>
          </p15:clr>
        </p15:guide>
        <p15:guide id="3" pos="77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072"/>
    <a:srgbClr val="D9E9E9"/>
    <a:srgbClr val="343557"/>
    <a:srgbClr val="00B7AC"/>
    <a:srgbClr val="173A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4444" autoAdjust="0"/>
  </p:normalViewPr>
  <p:slideViewPr>
    <p:cSldViewPr snapToGrid="0">
      <p:cViewPr varScale="1">
        <p:scale>
          <a:sx n="144" d="100"/>
          <a:sy n="144" d="100"/>
        </p:scale>
        <p:origin x="456" y="114"/>
      </p:cViewPr>
      <p:guideLst>
        <p:guide orient="horz" pos="826"/>
        <p:guide pos="3175"/>
        <p:guide pos="7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88" y="768350"/>
            <a:ext cx="68183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861441"/>
            <a:ext cx="5679440" cy="4605576"/>
          </a:xfrm>
          <a:prstGeom prst="rect">
            <a:avLst/>
          </a:prstGeom>
          <a:noFill/>
          <a:ln>
            <a:noFill/>
          </a:ln>
        </p:spPr>
        <p:txBody>
          <a:bodyPr spcFirstLastPara="1" wrap="square" lIns="99032" tIns="99032" rIns="99032" bIns="9903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9a7c4b4ad_0_45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9a7c4b4ad_0_45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9a7c4b4ad_0_45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9a7c4b4ad_0_45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dirty="0"/>
          </a:p>
        </p:txBody>
      </p:sp>
    </p:spTree>
    <p:extLst>
      <p:ext uri="{BB962C8B-B14F-4D97-AF65-F5344CB8AC3E}">
        <p14:creationId xmlns:p14="http://schemas.microsoft.com/office/powerpoint/2010/main" val="1306692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9a7c4b4ad_0_45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9a7c4b4ad_0_45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dirty="0"/>
          </a:p>
        </p:txBody>
      </p:sp>
    </p:spTree>
    <p:extLst>
      <p:ext uri="{BB962C8B-B14F-4D97-AF65-F5344CB8AC3E}">
        <p14:creationId xmlns:p14="http://schemas.microsoft.com/office/powerpoint/2010/main" val="232552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9a7c4b4ad_0_450: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9a7c4b4ad_0_450:notes"/>
          <p:cNvSpPr txBox="1">
            <a:spLocks noGrp="1"/>
          </p:cNvSpPr>
          <p:nvPr>
            <p:ph type="body" idx="1"/>
          </p:nvPr>
        </p:nvSpPr>
        <p:spPr>
          <a:xfrm>
            <a:off x="709930" y="4861441"/>
            <a:ext cx="5679440" cy="4605576"/>
          </a:xfrm>
          <a:prstGeom prst="rect">
            <a:avLst/>
          </a:prstGeom>
        </p:spPr>
        <p:txBody>
          <a:bodyPr spcFirstLastPara="1" wrap="square" lIns="99032" tIns="99032" rIns="99032" bIns="99032" anchor="t" anchorCtr="0">
            <a:noAutofit/>
          </a:bodyPr>
          <a:lstStyle/>
          <a:p>
            <a:pPr marL="0" indent="0">
              <a:buNone/>
            </a:pPr>
            <a:endParaRPr/>
          </a:p>
        </p:txBody>
      </p:sp>
    </p:spTree>
    <p:extLst>
      <p:ext uri="{BB962C8B-B14F-4D97-AF65-F5344CB8AC3E}">
        <p14:creationId xmlns:p14="http://schemas.microsoft.com/office/powerpoint/2010/main" val="327694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Google Shape;89;p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0" name="Google Shape;90;p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 name="Google Shape;109;p7"/>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Google Shape;110;p7"/>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11" name="Google Shape;111;p7"/>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8"/>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5" name="Google Shape;125;p8"/>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Google Shape;126;p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9"/>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9"/>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Google Shape;133;p9"/>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34" name="Google Shape;134;p9"/>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10"/>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normAutofit/>
          </a:bodyPr>
          <a:lstStyle>
            <a:lvl1pPr marL="457200" lvl="0" indent="-228600">
              <a:lnSpc>
                <a:spcPct val="100000"/>
              </a:lnSpc>
              <a:spcBef>
                <a:spcPts val="0"/>
              </a:spcBef>
              <a:spcAft>
                <a:spcPts val="0"/>
              </a:spcAft>
              <a:buSzPts val="1300"/>
              <a:buNone/>
              <a:defRPr/>
            </a:lvl1pPr>
          </a:lstStyle>
          <a:p>
            <a:endParaRPr/>
          </a:p>
        </p:txBody>
      </p:sp>
      <p:sp>
        <p:nvSpPr>
          <p:cNvPr id="140" name="Google Shape;140;p1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1"/>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1"/>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1"/>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1"/>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1"/>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1"/>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1"/>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1"/>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1"/>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1"/>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1"/>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1"/>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1"/>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1"/>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1"/>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1"/>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1"/>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1"/>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1"/>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1"/>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1"/>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8" name="Google Shape;268;p11"/>
          <p:cNvSpPr txBox="1">
            <a:spLocks noGrp="1"/>
          </p:cNvSpPr>
          <p:nvPr>
            <p:ph type="title" hasCustomPrompt="1"/>
          </p:nvPr>
        </p:nvSpPr>
        <p:spPr>
          <a:xfrm>
            <a:off x="1388625" y="772725"/>
            <a:ext cx="6366900" cy="1863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0"/>
              </a:spcBef>
              <a:spcAft>
                <a:spcPts val="0"/>
              </a:spcAft>
              <a:buClr>
                <a:schemeClr val="lt1"/>
              </a:buClr>
              <a:buSzPts val="1100"/>
              <a:buChar char="○"/>
              <a:defRPr>
                <a:solidFill>
                  <a:schemeClr val="lt1"/>
                </a:solidFill>
              </a:defRPr>
            </a:lvl2pPr>
            <a:lvl3pPr marL="1371600" lvl="2" indent="-298450" algn="ctr">
              <a:spcBef>
                <a:spcPts val="0"/>
              </a:spcBef>
              <a:spcAft>
                <a:spcPts val="0"/>
              </a:spcAft>
              <a:buClr>
                <a:schemeClr val="lt1"/>
              </a:buClr>
              <a:buSzPts val="1100"/>
              <a:buChar char="■"/>
              <a:defRPr>
                <a:solidFill>
                  <a:schemeClr val="lt1"/>
                </a:solidFill>
              </a:defRPr>
            </a:lvl3pPr>
            <a:lvl4pPr marL="1828800" lvl="3" indent="-298450" algn="ctr">
              <a:spcBef>
                <a:spcPts val="0"/>
              </a:spcBef>
              <a:spcAft>
                <a:spcPts val="0"/>
              </a:spcAft>
              <a:buClr>
                <a:schemeClr val="lt1"/>
              </a:buClr>
              <a:buSzPts val="1100"/>
              <a:buChar char="●"/>
              <a:defRPr>
                <a:solidFill>
                  <a:schemeClr val="lt1"/>
                </a:solidFill>
              </a:defRPr>
            </a:lvl4pPr>
            <a:lvl5pPr marL="2286000" lvl="4" indent="-298450" algn="ctr">
              <a:spcBef>
                <a:spcPts val="0"/>
              </a:spcBef>
              <a:spcAft>
                <a:spcPts val="0"/>
              </a:spcAft>
              <a:buClr>
                <a:schemeClr val="lt1"/>
              </a:buClr>
              <a:buSzPts val="1100"/>
              <a:buChar char="○"/>
              <a:defRPr>
                <a:solidFill>
                  <a:schemeClr val="lt1"/>
                </a:solidFill>
              </a:defRPr>
            </a:lvl5pPr>
            <a:lvl6pPr marL="2743200" lvl="5" indent="-298450" algn="ctr">
              <a:spcBef>
                <a:spcPts val="0"/>
              </a:spcBef>
              <a:spcAft>
                <a:spcPts val="0"/>
              </a:spcAft>
              <a:buClr>
                <a:schemeClr val="lt1"/>
              </a:buClr>
              <a:buSzPts val="1100"/>
              <a:buChar char="■"/>
              <a:defRPr>
                <a:solidFill>
                  <a:schemeClr val="lt1"/>
                </a:solidFill>
              </a:defRPr>
            </a:lvl6pPr>
            <a:lvl7pPr marL="3200400" lvl="6" indent="-298450" algn="ctr">
              <a:spcBef>
                <a:spcPts val="0"/>
              </a:spcBef>
              <a:spcAft>
                <a:spcPts val="0"/>
              </a:spcAft>
              <a:buClr>
                <a:schemeClr val="lt1"/>
              </a:buClr>
              <a:buSzPts val="1100"/>
              <a:buChar char="●"/>
              <a:defRPr>
                <a:solidFill>
                  <a:schemeClr val="lt1"/>
                </a:solidFill>
              </a:defRPr>
            </a:lvl7pPr>
            <a:lvl8pPr marL="3657600" lvl="7" indent="-298450" algn="ctr">
              <a:spcBef>
                <a:spcPts val="0"/>
              </a:spcBef>
              <a:spcAft>
                <a:spcPts val="0"/>
              </a:spcAft>
              <a:buClr>
                <a:schemeClr val="lt1"/>
              </a:buClr>
              <a:buSzPts val="1100"/>
              <a:buChar char="○"/>
              <a:defRPr>
                <a:solidFill>
                  <a:schemeClr val="lt1"/>
                </a:solidFill>
              </a:defRPr>
            </a:lvl8pPr>
            <a:lvl9pPr marL="4114800" lvl="8" indent="-298450" algn="ctr">
              <a:spcBef>
                <a:spcPts val="0"/>
              </a:spcBef>
              <a:spcAft>
                <a:spcPts val="0"/>
              </a:spcAft>
              <a:buClr>
                <a:schemeClr val="lt1"/>
              </a:buClr>
              <a:buSzPts val="1100"/>
              <a:buChar char="■"/>
              <a:defRPr>
                <a:solidFill>
                  <a:schemeClr val="lt1"/>
                </a:solidFill>
              </a:defRPr>
            </a:lvl9pPr>
          </a:lstStyle>
          <a:p>
            <a:endParaRPr/>
          </a:p>
        </p:txBody>
      </p:sp>
      <p:sp>
        <p:nvSpPr>
          <p:cNvPr id="270" name="Google Shape;270;p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karim.zerguit@cressoccitanie.org" TargetMode="External"/><Relationship Id="rId7" Type="http://schemas.openxmlformats.org/officeDocument/2006/relationships/image" Target="../media/image4.png"/><Relationship Id="rId2" Type="http://schemas.openxmlformats.org/officeDocument/2006/relationships/hyperlink" Target="mailto:f.combet@ess-france.org" TargetMode="External"/><Relationship Id="rId1" Type="http://schemas.openxmlformats.org/officeDocument/2006/relationships/slideLayout" Target="../slideLayouts/slideLayout1.xml"/><Relationship Id="rId6" Type="http://schemas.openxmlformats.org/officeDocument/2006/relationships/hyperlink" Target="https://ess-france.org/" TargetMode="External"/><Relationship Id="rId5" Type="http://schemas.openxmlformats.org/officeDocument/2006/relationships/image" Target="../media/image1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rtes.fr/system/files/inline-files/PtdeRep_SPASER_O821.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lemois-ess.org/"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0" y="0"/>
            <a:ext cx="4579620" cy="5143500"/>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58140" y="529994"/>
            <a:ext cx="3611880" cy="2114145"/>
          </a:xfrm>
        </p:spPr>
        <p:txBody>
          <a:bodyPr>
            <a:noAutofit/>
          </a:bodyPr>
          <a:lstStyle/>
          <a:p>
            <a:r>
              <a:rPr lang="fr-FR" dirty="0">
                <a:solidFill>
                  <a:schemeClr val="bg1"/>
                </a:solidFill>
                <a:latin typeface="Typo Quik" panose="02000500000000000000" pitchFamily="2" charset="0"/>
                <a:cs typeface="Sarala" panose="020B0604020202020204" charset="0"/>
              </a:rPr>
              <a:t>Semaine des achats socialement et écologiquement</a:t>
            </a:r>
            <a:br>
              <a:rPr lang="fr-FR" dirty="0">
                <a:solidFill>
                  <a:schemeClr val="bg1"/>
                </a:solidFill>
                <a:latin typeface="Typo Quik" panose="02000500000000000000" pitchFamily="2" charset="0"/>
                <a:cs typeface="Sarala" panose="020B0604020202020204" charset="0"/>
              </a:rPr>
            </a:br>
            <a:r>
              <a:rPr lang="fr-FR" dirty="0">
                <a:solidFill>
                  <a:schemeClr val="bg1"/>
                </a:solidFill>
                <a:latin typeface="Typo Quik" panose="02000500000000000000" pitchFamily="2" charset="0"/>
                <a:cs typeface="Sarala" panose="020B0604020202020204" charset="0"/>
              </a:rPr>
              <a:t>responsables</a:t>
            </a:r>
            <a:r>
              <a:rPr lang="fr-FR" sz="1400" b="0" dirty="0">
                <a:solidFill>
                  <a:schemeClr val="bg1"/>
                </a:solidFill>
                <a:latin typeface="+mj-lt"/>
                <a:cs typeface="Sarala" panose="020B0604020202020204" charset="0"/>
              </a:rPr>
              <a:t>®</a:t>
            </a:r>
          </a:p>
        </p:txBody>
      </p:sp>
      <p:sp>
        <p:nvSpPr>
          <p:cNvPr id="5" name="Rectangle 4"/>
          <p:cNvSpPr/>
          <p:nvPr/>
        </p:nvSpPr>
        <p:spPr>
          <a:xfrm>
            <a:off x="358140" y="0"/>
            <a:ext cx="499872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4090815"/>
            <a:ext cx="2476500" cy="74676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370320" y="4655258"/>
            <a:ext cx="277368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8176260" y="3554"/>
            <a:ext cx="967740" cy="37744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358140" y="2833852"/>
            <a:ext cx="3611880" cy="14935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fr-FR" sz="1100" b="0" dirty="0">
                <a:solidFill>
                  <a:schemeClr val="bg1"/>
                </a:solidFill>
                <a:latin typeface="Typo Quik Light" panose="02000500000000000000" pitchFamily="2" charset="0"/>
                <a:cs typeface="Sarala" panose="020B0604020202020204" charset="0"/>
              </a:rPr>
              <a:t>ESS France initie et organise avec les Chambres régionales d’économie sociale et solidaire la première édition de la </a:t>
            </a:r>
            <a:r>
              <a:rPr lang="fr-FR" sz="1100" dirty="0">
                <a:solidFill>
                  <a:schemeClr val="bg1"/>
                </a:solidFill>
                <a:latin typeface="Typo Quik Light" panose="02000500000000000000" pitchFamily="2" charset="0"/>
                <a:cs typeface="Sarala" panose="020B0604020202020204" charset="0"/>
              </a:rPr>
              <a:t>Semaine ASER</a:t>
            </a:r>
            <a:r>
              <a:rPr lang="fr-FR" sz="1100" b="0" dirty="0">
                <a:solidFill>
                  <a:schemeClr val="bg1"/>
                </a:solidFill>
                <a:latin typeface="Typo Quik Light" panose="02000500000000000000" pitchFamily="2" charset="0"/>
                <a:cs typeface="Sarala" panose="020B0604020202020204" charset="0"/>
              </a:rPr>
              <a:t> qui se déroulera dans le cadre du mois de l’ESS 2021.</a:t>
            </a:r>
          </a:p>
        </p:txBody>
      </p:sp>
      <p:pic>
        <p:nvPicPr>
          <p:cNvPr id="33" name="Imag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397" y="610431"/>
            <a:ext cx="3517733" cy="3517733"/>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290" y="3773261"/>
            <a:ext cx="1171541" cy="1283633"/>
          </a:xfrm>
          <a:prstGeom prst="rect">
            <a:avLst/>
          </a:prstGeom>
        </p:spPr>
      </p:pic>
      <p:sp>
        <p:nvSpPr>
          <p:cNvPr id="11" name="Titre 1"/>
          <p:cNvSpPr txBox="1">
            <a:spLocks/>
          </p:cNvSpPr>
          <p:nvPr/>
        </p:nvSpPr>
        <p:spPr>
          <a:xfrm>
            <a:off x="5356860" y="-6140"/>
            <a:ext cx="2819400" cy="4306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r>
              <a:rPr lang="fr-FR" sz="1400" dirty="0">
                <a:solidFill>
                  <a:srgbClr val="097072"/>
                </a:solidFill>
                <a:latin typeface="Typo Quik Light" panose="02000500000000000000" pitchFamily="2" charset="0"/>
                <a:cs typeface="Sarala" panose="020B0604020202020204" charset="0"/>
              </a:rPr>
              <a:t>Du 15 au 19 novembre 2021</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6260" y="3790065"/>
            <a:ext cx="809926" cy="765748"/>
          </a:xfrm>
          <a:prstGeom prst="rect">
            <a:avLst/>
          </a:prstGeom>
        </p:spPr>
      </p:pic>
      <p:pic>
        <p:nvPicPr>
          <p:cNvPr id="13" name="Image 12">
            <a:extLst>
              <a:ext uri="{FF2B5EF4-FFF2-40B4-BE49-F238E27FC236}">
                <a16:creationId xmlns:a16="http://schemas.microsoft.com/office/drawing/2014/main" id="{C227DDEF-B71B-46EE-BD9E-E4F77397419D}"/>
              </a:ext>
            </a:extLst>
          </p:cNvPr>
          <p:cNvPicPr>
            <a:picLocks noChangeAspect="1"/>
          </p:cNvPicPr>
          <p:nvPr/>
        </p:nvPicPr>
        <p:blipFill>
          <a:blip r:embed="rId5"/>
          <a:stretch>
            <a:fillRect/>
          </a:stretch>
        </p:blipFill>
        <p:spPr>
          <a:xfrm>
            <a:off x="499059" y="4142695"/>
            <a:ext cx="1527452" cy="621264"/>
          </a:xfrm>
          <a:prstGeom prst="rect">
            <a:avLst/>
          </a:prstGeom>
        </p:spPr>
      </p:pic>
    </p:spTree>
    <p:extLst>
      <p:ext uri="{BB962C8B-B14F-4D97-AF65-F5344CB8AC3E}">
        <p14:creationId xmlns:p14="http://schemas.microsoft.com/office/powerpoint/2010/main" val="2561259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27"/>
        <p:cNvGrpSpPr/>
        <p:nvPr/>
      </p:nvGrpSpPr>
      <p:grpSpPr>
        <a:xfrm>
          <a:off x="0" y="0"/>
          <a:ext cx="0" cy="0"/>
          <a:chOff x="0" y="0"/>
          <a:chExt cx="0" cy="0"/>
        </a:xfrm>
      </p:grpSpPr>
      <p:sp>
        <p:nvSpPr>
          <p:cNvPr id="7" name="Rectangle 6"/>
          <p:cNvSpPr/>
          <p:nvPr/>
        </p:nvSpPr>
        <p:spPr>
          <a:xfrm>
            <a:off x="0" y="1563574"/>
            <a:ext cx="6124903" cy="319892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29" name="Google Shape;329;p21"/>
          <p:cNvSpPr txBox="1">
            <a:spLocks noGrp="1"/>
          </p:cNvSpPr>
          <p:nvPr>
            <p:ph type="body" idx="1"/>
          </p:nvPr>
        </p:nvSpPr>
        <p:spPr>
          <a:xfrm>
            <a:off x="426719" y="1563573"/>
            <a:ext cx="5638800" cy="3198925"/>
          </a:xfrm>
          <a:prstGeom prst="rect">
            <a:avLst/>
          </a:prstGeom>
        </p:spPr>
        <p:txBody>
          <a:bodyPr spcFirstLastPara="1" wrap="square" lIns="91425" tIns="91425" rIns="91425" bIns="91425" anchor="t" anchorCtr="0">
            <a:noAutofit/>
          </a:bodyPr>
          <a:lstStyle/>
          <a:p>
            <a:pPr marL="285750" lvl="0" indent="-285750" algn="l" rtl="0">
              <a:lnSpc>
                <a:spcPct val="95000"/>
              </a:lnSpc>
              <a:spcAft>
                <a:spcPts val="0"/>
              </a:spcAft>
              <a:buClr>
                <a:schemeClr val="bg1"/>
              </a:buClr>
              <a:buFont typeface="Wingdings" panose="05000000000000000000" pitchFamily="2" charset="2"/>
              <a:buChar char="q"/>
            </a:pPr>
            <a:r>
              <a:rPr lang="fr-FR" sz="1400" b="1" dirty="0">
                <a:solidFill>
                  <a:schemeClr val="bg1"/>
                </a:solidFill>
                <a:latin typeface="Typo Quik Light" panose="02000500000000000000" pitchFamily="2" charset="0"/>
                <a:cs typeface="Sarala" panose="020B0604020202020204" charset="0"/>
              </a:rPr>
              <a:t>Octobre | Référencements</a:t>
            </a:r>
          </a:p>
          <a:p>
            <a:pPr marL="628650" lvl="1" indent="-171450">
              <a:lnSpc>
                <a:spcPct val="95000"/>
              </a:lnSpc>
              <a:buClr>
                <a:schemeClr val="bg1"/>
              </a:buClr>
              <a:buFont typeface="Courier New" panose="02070309020205020404" pitchFamily="49" charset="0"/>
              <a:buChar char="o"/>
            </a:pPr>
            <a:r>
              <a:rPr lang="fr-FR" sz="1050" dirty="0">
                <a:solidFill>
                  <a:schemeClr val="bg1"/>
                </a:solidFill>
                <a:latin typeface="Typo Quik Light" panose="02000500000000000000" pitchFamily="2" charset="0"/>
                <a:cs typeface="Sarala" panose="020B0604020202020204" charset="0"/>
              </a:rPr>
              <a:t>Ouverture plateforme du Mois de l’ESS (s36)</a:t>
            </a:r>
            <a:r>
              <a:rPr lang="fr-FR" sz="1050" b="1" dirty="0">
                <a:solidFill>
                  <a:schemeClr val="bg1"/>
                </a:solidFill>
                <a:latin typeface="Typo Quik Light" panose="02000500000000000000" pitchFamily="2" charset="0"/>
                <a:cs typeface="Sarala" panose="020B0604020202020204" charset="0"/>
              </a:rPr>
              <a:t> </a:t>
            </a:r>
            <a:endParaRPr lang="fr-FR" sz="1050" dirty="0">
              <a:solidFill>
                <a:schemeClr val="bg1"/>
              </a:solidFill>
              <a:latin typeface="Typo Quik Light" panose="02000500000000000000" pitchFamily="2" charset="0"/>
              <a:cs typeface="Sarala" panose="020B0604020202020204" charset="0"/>
            </a:endParaRPr>
          </a:p>
          <a:p>
            <a:pPr marL="628650" lvl="1" indent="-171450">
              <a:lnSpc>
                <a:spcPct val="95000"/>
              </a:lnSpc>
              <a:spcAft>
                <a:spcPts val="600"/>
              </a:spcAft>
              <a:buClr>
                <a:schemeClr val="bg1"/>
              </a:buClr>
              <a:buFont typeface="Courier New" panose="02070309020205020404" pitchFamily="49" charset="0"/>
              <a:buChar char="o"/>
            </a:pPr>
            <a:r>
              <a:rPr lang="fr-FR" sz="1050" dirty="0">
                <a:solidFill>
                  <a:schemeClr val="bg1"/>
                </a:solidFill>
                <a:latin typeface="Typo Quik Light" panose="02000500000000000000" pitchFamily="2" charset="0"/>
                <a:cs typeface="Sarala" panose="020B0604020202020204" charset="0"/>
              </a:rPr>
              <a:t>Lancement de la programmation d’événements </a:t>
            </a:r>
            <a:r>
              <a:rPr lang="fr-FR" sz="1050" b="1" dirty="0">
                <a:solidFill>
                  <a:schemeClr val="bg1"/>
                </a:solidFill>
                <a:latin typeface="Typo Quik Light" panose="02000500000000000000" pitchFamily="2" charset="0"/>
                <a:cs typeface="Sarala" panose="020B0604020202020204" charset="0"/>
              </a:rPr>
              <a:t>Semaine ASER</a:t>
            </a:r>
          </a:p>
          <a:p>
            <a:pPr marL="285750" indent="-285750">
              <a:lnSpc>
                <a:spcPct val="95000"/>
              </a:lnSpc>
              <a:buClr>
                <a:schemeClr val="bg1"/>
              </a:buClr>
              <a:buFont typeface="Wingdings" panose="05000000000000000000" pitchFamily="2" charset="2"/>
              <a:buChar char="q"/>
            </a:pPr>
            <a:r>
              <a:rPr lang="fr-FR" sz="1400" b="1" dirty="0">
                <a:solidFill>
                  <a:schemeClr val="bg1"/>
                </a:solidFill>
                <a:latin typeface="Typo Quik Light" panose="02000500000000000000" pitchFamily="2" charset="0"/>
                <a:cs typeface="Sarala" panose="020B0604020202020204" charset="0"/>
              </a:rPr>
              <a:t>19 &amp; 21 octobre | Conférences de presse Occitanie</a:t>
            </a:r>
          </a:p>
          <a:p>
            <a:pPr marL="457200" lvl="1" indent="0">
              <a:lnSpc>
                <a:spcPct val="95000"/>
              </a:lnSpc>
              <a:buClr>
                <a:schemeClr val="bg1"/>
              </a:buClr>
              <a:buNone/>
            </a:pPr>
            <a:endParaRPr lang="fr-FR" sz="1200" i="1" dirty="0">
              <a:solidFill>
                <a:schemeClr val="bg1"/>
              </a:solidFill>
              <a:latin typeface="Typo Quik Light" panose="02000500000000000000" pitchFamily="2" charset="0"/>
              <a:cs typeface="Sarala" panose="020B0604020202020204" charset="0"/>
            </a:endParaRPr>
          </a:p>
          <a:p>
            <a:pPr marL="285750" indent="-285750">
              <a:lnSpc>
                <a:spcPct val="95000"/>
              </a:lnSpc>
              <a:buClr>
                <a:schemeClr val="bg1"/>
              </a:buClr>
              <a:buFont typeface="Wingdings" panose="05000000000000000000" pitchFamily="2" charset="2"/>
              <a:buChar char="q"/>
            </a:pPr>
            <a:r>
              <a:rPr lang="fr-FR" sz="1400" b="1" dirty="0">
                <a:solidFill>
                  <a:schemeClr val="bg1"/>
                </a:solidFill>
                <a:latin typeface="Typo Quik Light" panose="02000500000000000000" pitchFamily="2" charset="0"/>
                <a:cs typeface="Sarala" panose="020B0604020202020204" charset="0"/>
              </a:rPr>
              <a:t>21 octobre | Conférence de presse nationale</a:t>
            </a:r>
          </a:p>
          <a:p>
            <a:pPr marL="627063" lvl="1" indent="-169863">
              <a:lnSpc>
                <a:spcPct val="95000"/>
              </a:lnSpc>
              <a:buClr>
                <a:schemeClr val="bg1"/>
              </a:buClr>
              <a:buFont typeface="Courier New" panose="02070309020205020404" pitchFamily="49" charset="0"/>
              <a:buChar char="o"/>
            </a:pPr>
            <a:r>
              <a:rPr lang="fr-FR" sz="1050" dirty="0">
                <a:solidFill>
                  <a:schemeClr val="bg1"/>
                </a:solidFill>
                <a:latin typeface="Typo Quik Light" panose="02000500000000000000" pitchFamily="2" charset="0"/>
                <a:cs typeface="Sarala" panose="020B0604020202020204" charset="0"/>
              </a:rPr>
              <a:t>Mois ESS et Semaine ASER 14h-15h30</a:t>
            </a:r>
          </a:p>
          <a:p>
            <a:pPr marL="457200" lvl="1" indent="0">
              <a:lnSpc>
                <a:spcPct val="95000"/>
              </a:lnSpc>
              <a:buClr>
                <a:schemeClr val="bg1"/>
              </a:buClr>
              <a:buNone/>
            </a:pPr>
            <a:endParaRPr lang="fr-FR" sz="1200" i="1" dirty="0">
              <a:solidFill>
                <a:schemeClr val="bg1"/>
              </a:solidFill>
              <a:latin typeface="Typo Quik Light" panose="02000500000000000000" pitchFamily="2" charset="0"/>
              <a:cs typeface="Sarala" panose="020B0604020202020204" charset="0"/>
            </a:endParaRPr>
          </a:p>
          <a:p>
            <a:pPr marL="285750" indent="-285750">
              <a:lnSpc>
                <a:spcPct val="95000"/>
              </a:lnSpc>
              <a:buClr>
                <a:schemeClr val="bg1"/>
              </a:buClr>
              <a:buFont typeface="Wingdings" panose="05000000000000000000" pitchFamily="2" charset="2"/>
              <a:buChar char="q"/>
            </a:pPr>
            <a:r>
              <a:rPr lang="fr-FR" sz="1400" b="1" dirty="0">
                <a:solidFill>
                  <a:schemeClr val="bg1"/>
                </a:solidFill>
                <a:latin typeface="Typo Quik Light" panose="02000500000000000000" pitchFamily="2" charset="0"/>
                <a:cs typeface="Sarala" panose="020B0604020202020204" charset="0"/>
              </a:rPr>
              <a:t>Du 1</a:t>
            </a:r>
            <a:r>
              <a:rPr lang="fr-FR" sz="1400" b="1" baseline="30000" dirty="0">
                <a:solidFill>
                  <a:schemeClr val="bg1"/>
                </a:solidFill>
                <a:latin typeface="Typo Quik Light" panose="02000500000000000000" pitchFamily="2" charset="0"/>
                <a:cs typeface="Sarala" panose="020B0604020202020204" charset="0"/>
              </a:rPr>
              <a:t>er</a:t>
            </a:r>
            <a:r>
              <a:rPr lang="fr-FR" sz="1400" b="1" dirty="0">
                <a:solidFill>
                  <a:schemeClr val="bg1"/>
                </a:solidFill>
                <a:latin typeface="Typo Quik Light" panose="02000500000000000000" pitchFamily="2" charset="0"/>
                <a:cs typeface="Sarala" panose="020B0604020202020204" charset="0"/>
              </a:rPr>
              <a:t> au 30 novembre | Mois de l’ESS</a:t>
            </a:r>
          </a:p>
          <a:p>
            <a:pPr marL="628650" lvl="1" indent="-171450">
              <a:lnSpc>
                <a:spcPct val="95000"/>
              </a:lnSpc>
              <a:buClr>
                <a:schemeClr val="bg1"/>
              </a:buClr>
              <a:buFont typeface="Courier New" panose="02070309020205020404" pitchFamily="49" charset="0"/>
              <a:buChar char="o"/>
            </a:pPr>
            <a:r>
              <a:rPr lang="fr-FR" sz="1050" dirty="0">
                <a:solidFill>
                  <a:schemeClr val="bg1"/>
                </a:solidFill>
                <a:latin typeface="Typo Quik Light" panose="02000500000000000000" pitchFamily="2" charset="0"/>
                <a:cs typeface="Sarala" panose="020B0604020202020204" charset="0"/>
              </a:rPr>
              <a:t>2 novembre 16h-18h  Cérémonie nationale d’ouverture du MoisESS21(en ligne)</a:t>
            </a:r>
          </a:p>
          <a:p>
            <a:pPr marL="628650" lvl="1" indent="-171450">
              <a:lnSpc>
                <a:spcPct val="95000"/>
              </a:lnSpc>
              <a:buClr>
                <a:schemeClr val="bg1"/>
              </a:buClr>
              <a:buFont typeface="Courier New" panose="02070309020205020404" pitchFamily="49" charset="0"/>
              <a:buChar char="o"/>
            </a:pPr>
            <a:r>
              <a:rPr lang="fr-FR" sz="1050" dirty="0">
                <a:solidFill>
                  <a:schemeClr val="bg1"/>
                </a:solidFill>
                <a:latin typeface="Typo Quik Light" panose="02000500000000000000" pitchFamily="2" charset="0"/>
                <a:cs typeface="Sarala" panose="020B0604020202020204" charset="0"/>
              </a:rPr>
              <a:t>2 décembre &gt; Cérémonie nationale de clôture du MoisESS21</a:t>
            </a:r>
            <a:br>
              <a:rPr lang="fr-FR" sz="1050" dirty="0">
                <a:solidFill>
                  <a:schemeClr val="bg1"/>
                </a:solidFill>
                <a:latin typeface="Typo Quik Light" panose="02000500000000000000" pitchFamily="2" charset="0"/>
                <a:cs typeface="Sarala" panose="020B0604020202020204" charset="0"/>
              </a:rPr>
            </a:br>
            <a:endParaRPr lang="fr-FR" sz="1050" dirty="0">
              <a:solidFill>
                <a:schemeClr val="bg1"/>
              </a:solidFill>
              <a:latin typeface="Typo Quik Light" panose="02000500000000000000" pitchFamily="2" charset="0"/>
              <a:cs typeface="Sarala" panose="020B0604020202020204" charset="0"/>
            </a:endParaRPr>
          </a:p>
          <a:p>
            <a:pPr marL="628650" lvl="1" indent="-171450">
              <a:lnSpc>
                <a:spcPct val="95000"/>
              </a:lnSpc>
              <a:buClr>
                <a:schemeClr val="bg1"/>
              </a:buClr>
              <a:buFont typeface="Courier New" panose="02070309020205020404" pitchFamily="49" charset="0"/>
              <a:buChar char="o"/>
            </a:pPr>
            <a:r>
              <a:rPr lang="fr-FR" sz="1050" dirty="0">
                <a:solidFill>
                  <a:schemeClr val="bg1"/>
                </a:solidFill>
                <a:latin typeface="Typo Quik Light" panose="02000500000000000000" pitchFamily="2" charset="0"/>
                <a:cs typeface="Sarala" panose="020B0604020202020204" charset="0"/>
              </a:rPr>
              <a:t>15 au 19 novembre | </a:t>
            </a:r>
            <a:r>
              <a:rPr lang="fr-FR" sz="1050" b="1" dirty="0">
                <a:solidFill>
                  <a:schemeClr val="bg1"/>
                </a:solidFill>
                <a:latin typeface="Typo Quik Light" panose="02000500000000000000" pitchFamily="2" charset="0"/>
                <a:cs typeface="Sarala" panose="020B0604020202020204" charset="0"/>
              </a:rPr>
              <a:t>Semaine ASER </a:t>
            </a:r>
          </a:p>
          <a:p>
            <a:pPr marL="1085850" lvl="2" indent="-171450">
              <a:lnSpc>
                <a:spcPct val="95000"/>
              </a:lnSpc>
              <a:buClr>
                <a:schemeClr val="bg1"/>
              </a:buClr>
              <a:buFont typeface="Wingdings" panose="05000000000000000000" pitchFamily="2" charset="2"/>
              <a:buChar char="§"/>
            </a:pPr>
            <a:r>
              <a:rPr lang="fr-FR" sz="1050" dirty="0">
                <a:solidFill>
                  <a:schemeClr val="bg1"/>
                </a:solidFill>
                <a:latin typeface="Typo Quik Light" panose="02000500000000000000" pitchFamily="2" charset="0"/>
                <a:cs typeface="Sarala" panose="020B0604020202020204" charset="0"/>
              </a:rPr>
              <a:t>15 nov. 14h30 &gt; Conférence nationale d’ouverture (en ligne)</a:t>
            </a:r>
          </a:p>
          <a:p>
            <a:pPr marL="1085850" lvl="2" indent="-171450">
              <a:lnSpc>
                <a:spcPct val="95000"/>
              </a:lnSpc>
              <a:buClr>
                <a:schemeClr val="bg1"/>
              </a:buClr>
              <a:buFont typeface="Wingdings" panose="05000000000000000000" pitchFamily="2" charset="2"/>
              <a:buChar char="§"/>
            </a:pPr>
            <a:r>
              <a:rPr lang="fr-FR" sz="1050" dirty="0">
                <a:solidFill>
                  <a:schemeClr val="bg1"/>
                </a:solidFill>
                <a:latin typeface="Typo Quik Light" panose="02000500000000000000" pitchFamily="2" charset="0"/>
                <a:cs typeface="Sarala" panose="020B0604020202020204" charset="0"/>
              </a:rPr>
              <a:t>15 au 19 nov. &gt; Des événements locaux organisés sur l’ensemble du territoire</a:t>
            </a:r>
          </a:p>
          <a:p>
            <a:pPr marL="1085850" lvl="2" indent="-171450">
              <a:lnSpc>
                <a:spcPct val="95000"/>
              </a:lnSpc>
              <a:buClr>
                <a:schemeClr val="bg1"/>
              </a:buClr>
              <a:buFont typeface="Wingdings" panose="05000000000000000000" pitchFamily="2" charset="2"/>
              <a:buChar char="§"/>
            </a:pPr>
            <a:r>
              <a:rPr lang="fr-FR" sz="1050" dirty="0">
                <a:solidFill>
                  <a:schemeClr val="bg1"/>
                </a:solidFill>
                <a:latin typeface="Typo Quik Light" panose="02000500000000000000" pitchFamily="2" charset="0"/>
                <a:cs typeface="Sarala" panose="020B0604020202020204" charset="0"/>
              </a:rPr>
              <a:t>19 nov. 10h30 &gt; Conférence nationale de clôture (en ligne)</a:t>
            </a:r>
          </a:p>
          <a:p>
            <a:pPr marL="0" lvl="0" indent="0" algn="l" rtl="0">
              <a:lnSpc>
                <a:spcPct val="95000"/>
              </a:lnSpc>
              <a:spcAft>
                <a:spcPts val="0"/>
              </a:spcAft>
              <a:buClr>
                <a:schemeClr val="bg1"/>
              </a:buClr>
              <a:buNone/>
            </a:pPr>
            <a:endParaRPr sz="1400" dirty="0">
              <a:solidFill>
                <a:schemeClr val="bg1"/>
              </a:solidFill>
              <a:latin typeface="Typo Quik Light" panose="02000500000000000000" pitchFamily="2" charset="0"/>
              <a:cs typeface="Sarala" panose="020B0604020202020204" charset="0"/>
            </a:endParaRPr>
          </a:p>
        </p:txBody>
      </p:sp>
      <p:sp>
        <p:nvSpPr>
          <p:cNvPr id="9" name="Titre 1"/>
          <p:cNvSpPr txBox="1">
            <a:spLocks/>
          </p:cNvSpPr>
          <p:nvPr/>
        </p:nvSpPr>
        <p:spPr>
          <a:xfrm>
            <a:off x="426720" y="289560"/>
            <a:ext cx="4160520" cy="1534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fr-FR" sz="2000" cap="all" dirty="0">
                <a:solidFill>
                  <a:srgbClr val="097072"/>
                </a:solidFill>
                <a:latin typeface="Typo Quik" panose="02000500000000000000" pitchFamily="2" charset="0"/>
                <a:cs typeface="Sarala" panose="020B0604020202020204" charset="0"/>
              </a:rPr>
              <a:t>Calendrier</a:t>
            </a:r>
          </a:p>
        </p:txBody>
      </p:sp>
      <p:sp>
        <p:nvSpPr>
          <p:cNvPr id="10" name="Rectangle 9"/>
          <p:cNvSpPr/>
          <p:nvPr/>
        </p:nvSpPr>
        <p:spPr>
          <a:xfrm>
            <a:off x="426719" y="750472"/>
            <a:ext cx="4760135" cy="326243"/>
          </a:xfrm>
          <a:prstGeom prst="rect">
            <a:avLst/>
          </a:prstGeom>
        </p:spPr>
        <p:txBody>
          <a:bodyPr wrap="square">
            <a:spAutoFit/>
          </a:bodyPr>
          <a:lstStyle/>
          <a:p>
            <a:pPr lvl="0">
              <a:lnSpc>
                <a:spcPct val="95000"/>
              </a:lnSpc>
              <a:spcBef>
                <a:spcPts val="1200"/>
              </a:spcBef>
            </a:pPr>
            <a:r>
              <a:rPr lang="fr-FR" sz="1600" dirty="0">
                <a:solidFill>
                  <a:srgbClr val="00B7AC"/>
                </a:solidFill>
                <a:latin typeface="Typo Quik Light" panose="02000500000000000000" pitchFamily="2" charset="0"/>
                <a:cs typeface="Sarala" panose="020B0604020202020204" charset="0"/>
              </a:rPr>
              <a:t>Les moments forts à retenir…</a:t>
            </a:r>
          </a:p>
        </p:txBody>
      </p:sp>
      <p:sp>
        <p:nvSpPr>
          <p:cNvPr id="13" name="Rectangle 12"/>
          <p:cNvSpPr/>
          <p:nvPr/>
        </p:nvSpPr>
        <p:spPr>
          <a:xfrm>
            <a:off x="0" y="4533900"/>
            <a:ext cx="1889760" cy="6096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 name="Rectangle 13"/>
          <p:cNvSpPr/>
          <p:nvPr/>
        </p:nvSpPr>
        <p:spPr>
          <a:xfrm flipV="1">
            <a:off x="8115300" y="7123"/>
            <a:ext cx="1028700" cy="328654"/>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053" y="1384893"/>
            <a:ext cx="3721926" cy="3721926"/>
          </a:xfrm>
          <a:prstGeom prst="rect">
            <a:avLst/>
          </a:prstGeom>
        </p:spPr>
      </p:pic>
    </p:spTree>
    <p:extLst>
      <p:ext uri="{BB962C8B-B14F-4D97-AF65-F5344CB8AC3E}">
        <p14:creationId xmlns:p14="http://schemas.microsoft.com/office/powerpoint/2010/main" val="130009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27"/>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8952" y="2294203"/>
            <a:ext cx="2849298" cy="2849298"/>
          </a:xfrm>
          <a:prstGeom prst="rect">
            <a:avLst/>
          </a:prstGeom>
        </p:spPr>
      </p:pic>
      <p:sp>
        <p:nvSpPr>
          <p:cNvPr id="112" name="Rectangle 111"/>
          <p:cNvSpPr/>
          <p:nvPr/>
        </p:nvSpPr>
        <p:spPr>
          <a:xfrm>
            <a:off x="4665439" y="529204"/>
            <a:ext cx="3600500" cy="2181859"/>
          </a:xfrm>
          <a:prstGeom prst="rect">
            <a:avLst/>
          </a:prstGeom>
          <a:solidFill>
            <a:schemeClr val="accent3">
              <a:lumMod val="60000"/>
              <a:lumOff val="4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7" name="Rectangle 56"/>
          <p:cNvSpPr/>
          <p:nvPr/>
        </p:nvSpPr>
        <p:spPr>
          <a:xfrm>
            <a:off x="795187" y="1261009"/>
            <a:ext cx="3347029" cy="2181859"/>
          </a:xfrm>
          <a:prstGeom prst="rect">
            <a:avLst/>
          </a:prstGeom>
          <a:solidFill>
            <a:srgbClr val="09707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3" name="Rectangle 12"/>
          <p:cNvSpPr/>
          <p:nvPr/>
        </p:nvSpPr>
        <p:spPr>
          <a:xfrm>
            <a:off x="0" y="4516915"/>
            <a:ext cx="1889760" cy="6096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4" name="Rectangle 13"/>
          <p:cNvSpPr/>
          <p:nvPr/>
        </p:nvSpPr>
        <p:spPr>
          <a:xfrm flipV="1">
            <a:off x="0" y="0"/>
            <a:ext cx="1028700" cy="328654"/>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nvGrpSpPr>
          <p:cNvPr id="47" name="Google Shape;8179;p67"/>
          <p:cNvGrpSpPr/>
          <p:nvPr/>
        </p:nvGrpSpPr>
        <p:grpSpPr>
          <a:xfrm>
            <a:off x="3200700" y="1813301"/>
            <a:ext cx="420811" cy="418507"/>
            <a:chOff x="-5971525" y="3273750"/>
            <a:chExt cx="292250" cy="290650"/>
          </a:xfrm>
          <a:solidFill>
            <a:srgbClr val="097072"/>
          </a:solidFill>
        </p:grpSpPr>
        <p:sp>
          <p:nvSpPr>
            <p:cNvPr id="48" name="Google Shape;8180;p67"/>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49" name="Google Shape;8181;p67"/>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54" name="Titre 1"/>
          <p:cNvSpPr txBox="1">
            <a:spLocks/>
          </p:cNvSpPr>
          <p:nvPr/>
        </p:nvSpPr>
        <p:spPr>
          <a:xfrm>
            <a:off x="426720" y="289560"/>
            <a:ext cx="2493901" cy="61882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fr-FR" sz="2000" cap="all" dirty="0">
                <a:solidFill>
                  <a:srgbClr val="097072"/>
                </a:solidFill>
                <a:latin typeface="Typo Quik" panose="02000500000000000000" pitchFamily="2" charset="0"/>
                <a:cs typeface="Sarala" panose="020B0604020202020204" charset="0"/>
              </a:rPr>
              <a:t>Chiffres clés</a:t>
            </a:r>
          </a:p>
        </p:txBody>
      </p:sp>
      <p:sp>
        <p:nvSpPr>
          <p:cNvPr id="55" name="Google Shape;329;p21"/>
          <p:cNvSpPr txBox="1">
            <a:spLocks noGrp="1"/>
          </p:cNvSpPr>
          <p:nvPr>
            <p:ph type="body" idx="1"/>
          </p:nvPr>
        </p:nvSpPr>
        <p:spPr>
          <a:xfrm>
            <a:off x="4665439" y="62861"/>
            <a:ext cx="3404003" cy="577410"/>
          </a:xfrm>
          <a:prstGeom prst="rect">
            <a:avLst/>
          </a:prstGeom>
        </p:spPr>
        <p:txBody>
          <a:bodyPr spcFirstLastPara="1" wrap="square" lIns="91425" tIns="91425" rIns="91425" bIns="91425" anchor="t" anchorCtr="0">
            <a:noAutofit/>
          </a:bodyPr>
          <a:lstStyle/>
          <a:p>
            <a:pPr marL="0" lvl="0" indent="0">
              <a:lnSpc>
                <a:spcPct val="95000"/>
              </a:lnSpc>
              <a:buNone/>
            </a:pPr>
            <a:r>
              <a:rPr lang="fr-FR" sz="1600" b="1" dirty="0">
                <a:solidFill>
                  <a:srgbClr val="097072"/>
                </a:solidFill>
                <a:latin typeface="Typo Quik" panose="02000500000000000000" pitchFamily="2" charset="0"/>
                <a:cs typeface="Sarala" panose="020B0604020202020204" charset="0"/>
              </a:rPr>
              <a:t>La commande publique </a:t>
            </a:r>
            <a:r>
              <a:rPr lang="fr-FR" sz="1600" dirty="0">
                <a:solidFill>
                  <a:schemeClr val="accent3">
                    <a:lumMod val="75000"/>
                  </a:schemeClr>
                </a:solidFill>
                <a:latin typeface="Typo Quik" panose="02000500000000000000" pitchFamily="2" charset="0"/>
                <a:cs typeface="Sarala" panose="020B0604020202020204" charset="0"/>
              </a:rPr>
              <a:t/>
            </a:r>
            <a:br>
              <a:rPr lang="fr-FR" sz="1600" dirty="0">
                <a:solidFill>
                  <a:schemeClr val="accent3">
                    <a:lumMod val="75000"/>
                  </a:schemeClr>
                </a:solidFill>
                <a:latin typeface="Typo Quik" panose="02000500000000000000" pitchFamily="2" charset="0"/>
                <a:cs typeface="Sarala" panose="020B0604020202020204" charset="0"/>
              </a:rPr>
            </a:br>
            <a:r>
              <a:rPr lang="fr-FR" sz="900" i="1" dirty="0">
                <a:solidFill>
                  <a:schemeClr val="accent3">
                    <a:lumMod val="75000"/>
                  </a:schemeClr>
                </a:solidFill>
                <a:latin typeface="Typo Quik" panose="02000500000000000000" pitchFamily="2" charset="0"/>
                <a:cs typeface="Sarala" panose="020B0604020202020204" charset="0"/>
              </a:rPr>
              <a:t>Chiffres 2019  | OECP</a:t>
            </a:r>
            <a:endParaRPr sz="900" i="1" dirty="0">
              <a:solidFill>
                <a:schemeClr val="accent3">
                  <a:lumMod val="75000"/>
                </a:schemeClr>
              </a:solidFill>
              <a:latin typeface="Typo Quik" panose="02000500000000000000" pitchFamily="2" charset="0"/>
              <a:cs typeface="Sarala" panose="020B0604020202020204" charset="0"/>
            </a:endParaRPr>
          </a:p>
        </p:txBody>
      </p:sp>
      <p:sp>
        <p:nvSpPr>
          <p:cNvPr id="56" name="Google Shape;329;p21"/>
          <p:cNvSpPr txBox="1">
            <a:spLocks/>
          </p:cNvSpPr>
          <p:nvPr/>
        </p:nvSpPr>
        <p:spPr>
          <a:xfrm>
            <a:off x="797750" y="794811"/>
            <a:ext cx="3344466" cy="577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None/>
            </a:pPr>
            <a:r>
              <a:rPr lang="fr-FR" sz="1600" b="1" dirty="0">
                <a:solidFill>
                  <a:srgbClr val="097072"/>
                </a:solidFill>
                <a:latin typeface="Typo Quik" panose="02000500000000000000" pitchFamily="2" charset="0"/>
                <a:cs typeface="Sarala" panose="020B0604020202020204" charset="0"/>
              </a:rPr>
              <a:t>Les </a:t>
            </a:r>
            <a:r>
              <a:rPr lang="fr-FR" sz="1600" b="1" dirty="0" err="1">
                <a:solidFill>
                  <a:srgbClr val="097072"/>
                </a:solidFill>
                <a:latin typeface="Typo Quik" panose="02000500000000000000" pitchFamily="2" charset="0"/>
                <a:cs typeface="Sarala" panose="020B0604020202020204" charset="0"/>
              </a:rPr>
              <a:t>Cress</a:t>
            </a:r>
            <a:r>
              <a:rPr lang="fr-FR" sz="1600" b="1" dirty="0">
                <a:solidFill>
                  <a:srgbClr val="097072"/>
                </a:solidFill>
                <a:latin typeface="Typo Quik" panose="02000500000000000000" pitchFamily="2" charset="0"/>
                <a:cs typeface="Sarala" panose="020B0604020202020204" charset="0"/>
              </a:rPr>
              <a:t> | Le territoire comme ADN </a:t>
            </a:r>
            <a:r>
              <a:rPr lang="fr-FR" sz="1600" dirty="0">
                <a:solidFill>
                  <a:srgbClr val="097072"/>
                </a:solidFill>
                <a:latin typeface="Typo Quik" panose="02000500000000000000" pitchFamily="2" charset="0"/>
                <a:cs typeface="Sarala" panose="020B0604020202020204" charset="0"/>
              </a:rPr>
              <a:t/>
            </a:r>
            <a:br>
              <a:rPr lang="fr-FR" sz="1600" dirty="0">
                <a:solidFill>
                  <a:srgbClr val="097072"/>
                </a:solidFill>
                <a:latin typeface="Typo Quik" panose="02000500000000000000" pitchFamily="2" charset="0"/>
                <a:cs typeface="Sarala" panose="020B0604020202020204" charset="0"/>
              </a:rPr>
            </a:br>
            <a:r>
              <a:rPr lang="fr-FR" sz="900" i="1" dirty="0">
                <a:solidFill>
                  <a:schemeClr val="accent3">
                    <a:lumMod val="75000"/>
                  </a:schemeClr>
                </a:solidFill>
                <a:latin typeface="Typo Quik" panose="02000500000000000000" pitchFamily="2" charset="0"/>
                <a:cs typeface="Sarala" panose="020B0604020202020204" charset="0"/>
              </a:rPr>
              <a:t>Chiffres 2019  | ESS France</a:t>
            </a:r>
            <a:endParaRPr lang="fr-FR" sz="900" dirty="0">
              <a:solidFill>
                <a:srgbClr val="097072"/>
              </a:solidFill>
              <a:latin typeface="Typo Quik" panose="02000500000000000000" pitchFamily="2" charset="0"/>
              <a:cs typeface="Sarala" panose="020B0604020202020204" charset="0"/>
            </a:endParaRPr>
          </a:p>
        </p:txBody>
      </p:sp>
      <p:sp>
        <p:nvSpPr>
          <p:cNvPr id="58" name="Google Shape;329;p21"/>
          <p:cNvSpPr txBox="1">
            <a:spLocks/>
          </p:cNvSpPr>
          <p:nvPr/>
        </p:nvSpPr>
        <p:spPr>
          <a:xfrm>
            <a:off x="1480761" y="1768342"/>
            <a:ext cx="1717554" cy="324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gn="r">
              <a:lnSpc>
                <a:spcPct val="95000"/>
              </a:lnSpc>
              <a:buFont typeface="Nunito"/>
              <a:buNone/>
            </a:pPr>
            <a:r>
              <a:rPr lang="fr-FR" sz="1200" dirty="0">
                <a:solidFill>
                  <a:srgbClr val="097072"/>
                </a:solidFill>
                <a:latin typeface="Typo Quik Light" panose="02000500000000000000" pitchFamily="2" charset="0"/>
                <a:cs typeface="Sarala" panose="020B0604020202020204" charset="0"/>
              </a:rPr>
              <a:t>140 </a:t>
            </a:r>
            <a:r>
              <a:rPr lang="fr-FR" sz="1200" dirty="0" err="1">
                <a:solidFill>
                  <a:srgbClr val="097072"/>
                </a:solidFill>
                <a:latin typeface="Typo Quik Light" panose="02000500000000000000" pitchFamily="2" charset="0"/>
                <a:cs typeface="Sarala" panose="020B0604020202020204" charset="0"/>
              </a:rPr>
              <a:t>salarié.e.s</a:t>
            </a:r>
            <a:r>
              <a:rPr lang="fr-FR" sz="1200" dirty="0">
                <a:solidFill>
                  <a:srgbClr val="097072"/>
                </a:solidFill>
                <a:latin typeface="Typo Quik Light" panose="02000500000000000000" pitchFamily="2" charset="0"/>
                <a:cs typeface="Sarala" panose="020B0604020202020204" charset="0"/>
              </a:rPr>
              <a:t> dans les territoires</a:t>
            </a:r>
          </a:p>
        </p:txBody>
      </p:sp>
      <p:grpSp>
        <p:nvGrpSpPr>
          <p:cNvPr id="59" name="Google Shape;5456;p61"/>
          <p:cNvGrpSpPr/>
          <p:nvPr/>
        </p:nvGrpSpPr>
        <p:grpSpPr>
          <a:xfrm>
            <a:off x="4846101" y="1081900"/>
            <a:ext cx="384671" cy="354194"/>
            <a:chOff x="1492675" y="2620775"/>
            <a:chExt cx="481825" cy="481825"/>
          </a:xfrm>
          <a:solidFill>
            <a:schemeClr val="accent3">
              <a:lumMod val="75000"/>
            </a:schemeClr>
          </a:solidFill>
        </p:grpSpPr>
        <p:sp>
          <p:nvSpPr>
            <p:cNvPr id="60" name="Google Shape;5457;p61"/>
            <p:cNvSpPr/>
            <p:nvPr/>
          </p:nvSpPr>
          <p:spPr>
            <a:xfrm>
              <a:off x="1677125" y="2620775"/>
              <a:ext cx="112950" cy="113850"/>
            </a:xfrm>
            <a:custGeom>
              <a:avLst/>
              <a:gdLst/>
              <a:ahLst/>
              <a:cxnLst/>
              <a:rect l="l" t="t" r="r" b="b"/>
              <a:pathLst>
                <a:path w="4518" h="4554" extrusionOk="0">
                  <a:moveTo>
                    <a:pt x="2259" y="0"/>
                  </a:moveTo>
                  <a:cubicBezTo>
                    <a:pt x="1009" y="0"/>
                    <a:pt x="0" y="1048"/>
                    <a:pt x="0" y="2298"/>
                  </a:cubicBezTo>
                  <a:cubicBezTo>
                    <a:pt x="0" y="3544"/>
                    <a:pt x="1009" y="4553"/>
                    <a:pt x="2259" y="4553"/>
                  </a:cubicBezTo>
                  <a:cubicBezTo>
                    <a:pt x="3505" y="4553"/>
                    <a:pt x="4517" y="3544"/>
                    <a:pt x="4517" y="2298"/>
                  </a:cubicBezTo>
                  <a:cubicBezTo>
                    <a:pt x="4517" y="1048"/>
                    <a:pt x="3505" y="0"/>
                    <a:pt x="22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435D74"/>
                </a:solidFill>
              </a:endParaRPr>
            </a:p>
          </p:txBody>
        </p:sp>
        <p:sp>
          <p:nvSpPr>
            <p:cNvPr id="61" name="Google Shape;5458;p61"/>
            <p:cNvSpPr/>
            <p:nvPr/>
          </p:nvSpPr>
          <p:spPr>
            <a:xfrm>
              <a:off x="1492675" y="2734675"/>
              <a:ext cx="481825" cy="367925"/>
            </a:xfrm>
            <a:custGeom>
              <a:avLst/>
              <a:gdLst/>
              <a:ahLst/>
              <a:cxnLst/>
              <a:rect l="l" t="t" r="r" b="b"/>
              <a:pathLst>
                <a:path w="19273" h="14717" extrusionOk="0">
                  <a:moveTo>
                    <a:pt x="5120" y="4517"/>
                  </a:moveTo>
                  <a:cubicBezTo>
                    <a:pt x="5623" y="4517"/>
                    <a:pt x="5873" y="5122"/>
                    <a:pt x="5517" y="5481"/>
                  </a:cubicBezTo>
                  <a:cubicBezTo>
                    <a:pt x="5403" y="5595"/>
                    <a:pt x="5262" y="5647"/>
                    <a:pt x="5123" y="5647"/>
                  </a:cubicBezTo>
                  <a:cubicBezTo>
                    <a:pt x="4833" y="5647"/>
                    <a:pt x="4554" y="5421"/>
                    <a:pt x="4554" y="5080"/>
                  </a:cubicBezTo>
                  <a:cubicBezTo>
                    <a:pt x="4554" y="4767"/>
                    <a:pt x="4807" y="4517"/>
                    <a:pt x="5120" y="4517"/>
                  </a:cubicBezTo>
                  <a:close/>
                  <a:moveTo>
                    <a:pt x="3991" y="0"/>
                  </a:moveTo>
                  <a:cubicBezTo>
                    <a:pt x="3677" y="0"/>
                    <a:pt x="3425" y="250"/>
                    <a:pt x="3425" y="563"/>
                  </a:cubicBezTo>
                  <a:lnTo>
                    <a:pt x="3425" y="2572"/>
                  </a:lnTo>
                  <a:cubicBezTo>
                    <a:pt x="2455" y="3367"/>
                    <a:pt x="1750" y="4439"/>
                    <a:pt x="1401" y="5646"/>
                  </a:cubicBezTo>
                  <a:lnTo>
                    <a:pt x="564" y="5646"/>
                  </a:lnTo>
                  <a:cubicBezTo>
                    <a:pt x="251" y="5646"/>
                    <a:pt x="1" y="5896"/>
                    <a:pt x="1" y="6209"/>
                  </a:cubicBezTo>
                  <a:lnTo>
                    <a:pt x="1" y="9597"/>
                  </a:lnTo>
                  <a:cubicBezTo>
                    <a:pt x="1" y="9910"/>
                    <a:pt x="251" y="10163"/>
                    <a:pt x="564" y="10163"/>
                  </a:cubicBezTo>
                  <a:lnTo>
                    <a:pt x="1850" y="10163"/>
                  </a:lnTo>
                  <a:cubicBezTo>
                    <a:pt x="2446" y="11322"/>
                    <a:pt x="3391" y="12265"/>
                    <a:pt x="4554" y="12858"/>
                  </a:cubicBezTo>
                  <a:lnTo>
                    <a:pt x="4554" y="14153"/>
                  </a:lnTo>
                  <a:cubicBezTo>
                    <a:pt x="4554" y="14463"/>
                    <a:pt x="4807" y="14716"/>
                    <a:pt x="5120" y="14716"/>
                  </a:cubicBezTo>
                  <a:lnTo>
                    <a:pt x="7378" y="14716"/>
                  </a:lnTo>
                  <a:cubicBezTo>
                    <a:pt x="7688" y="14716"/>
                    <a:pt x="7941" y="14463"/>
                    <a:pt x="7941" y="14153"/>
                  </a:cubicBezTo>
                  <a:lnTo>
                    <a:pt x="7941" y="13551"/>
                  </a:lnTo>
                  <a:lnTo>
                    <a:pt x="11329" y="13551"/>
                  </a:lnTo>
                  <a:lnTo>
                    <a:pt x="11329" y="14153"/>
                  </a:lnTo>
                  <a:cubicBezTo>
                    <a:pt x="11329" y="14463"/>
                    <a:pt x="11582" y="14716"/>
                    <a:pt x="11895" y="14716"/>
                  </a:cubicBezTo>
                  <a:lnTo>
                    <a:pt x="14154" y="14716"/>
                  </a:lnTo>
                  <a:cubicBezTo>
                    <a:pt x="14464" y="14716"/>
                    <a:pt x="14717" y="14463"/>
                    <a:pt x="14717" y="14153"/>
                  </a:cubicBezTo>
                  <a:lnTo>
                    <a:pt x="14717" y="12864"/>
                  </a:lnTo>
                  <a:cubicBezTo>
                    <a:pt x="16647" y="11880"/>
                    <a:pt x="17945" y="9958"/>
                    <a:pt x="18107" y="7808"/>
                  </a:cubicBezTo>
                  <a:cubicBezTo>
                    <a:pt x="18800" y="7582"/>
                    <a:pt x="19270" y="6938"/>
                    <a:pt x="19273" y="6209"/>
                  </a:cubicBezTo>
                  <a:lnTo>
                    <a:pt x="19273" y="5080"/>
                  </a:lnTo>
                  <a:cubicBezTo>
                    <a:pt x="19273" y="4767"/>
                    <a:pt x="19020" y="4517"/>
                    <a:pt x="18707" y="4517"/>
                  </a:cubicBezTo>
                  <a:cubicBezTo>
                    <a:pt x="18393" y="4517"/>
                    <a:pt x="18144" y="4767"/>
                    <a:pt x="18144" y="5080"/>
                  </a:cubicBezTo>
                  <a:lnTo>
                    <a:pt x="18144" y="6209"/>
                  </a:lnTo>
                  <a:cubicBezTo>
                    <a:pt x="18141" y="6300"/>
                    <a:pt x="18116" y="6387"/>
                    <a:pt x="18074" y="6465"/>
                  </a:cubicBezTo>
                  <a:cubicBezTo>
                    <a:pt x="17647" y="3454"/>
                    <a:pt x="15021" y="1129"/>
                    <a:pt x="11895" y="1129"/>
                  </a:cubicBezTo>
                  <a:lnTo>
                    <a:pt x="7378" y="1129"/>
                  </a:lnTo>
                  <a:cubicBezTo>
                    <a:pt x="7020" y="1129"/>
                    <a:pt x="6665" y="1166"/>
                    <a:pt x="6315" y="1232"/>
                  </a:cubicBezTo>
                  <a:cubicBezTo>
                    <a:pt x="5788" y="464"/>
                    <a:pt x="4921" y="3"/>
                    <a:pt x="399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435D74"/>
                </a:solidFill>
              </a:endParaRPr>
            </a:p>
          </p:txBody>
        </p:sp>
      </p:grpSp>
      <p:sp>
        <p:nvSpPr>
          <p:cNvPr id="67" name="Google Shape;329;p21"/>
          <p:cNvSpPr txBox="1">
            <a:spLocks/>
          </p:cNvSpPr>
          <p:nvPr/>
        </p:nvSpPr>
        <p:spPr>
          <a:xfrm>
            <a:off x="2566033" y="1291652"/>
            <a:ext cx="1114906" cy="324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gn="r">
              <a:lnSpc>
                <a:spcPct val="95000"/>
              </a:lnSpc>
              <a:buFont typeface="Nunito"/>
              <a:buNone/>
            </a:pPr>
            <a:r>
              <a:rPr lang="fr-FR" sz="1200" dirty="0">
                <a:solidFill>
                  <a:srgbClr val="097072"/>
                </a:solidFill>
                <a:latin typeface="Typo Quik Light" panose="02000500000000000000" pitchFamily="2" charset="0"/>
                <a:cs typeface="Sarala" panose="020B0604020202020204" charset="0"/>
              </a:rPr>
              <a:t>18 </a:t>
            </a:r>
            <a:r>
              <a:rPr lang="fr-FR" sz="1200" dirty="0" err="1">
                <a:solidFill>
                  <a:srgbClr val="097072"/>
                </a:solidFill>
                <a:latin typeface="Typo Quik Light" panose="02000500000000000000" pitchFamily="2" charset="0"/>
                <a:cs typeface="Sarala" panose="020B0604020202020204" charset="0"/>
              </a:rPr>
              <a:t>Cress</a:t>
            </a:r>
            <a:r>
              <a:rPr lang="fr-FR" sz="1200" dirty="0">
                <a:solidFill>
                  <a:srgbClr val="097072"/>
                </a:solidFill>
                <a:latin typeface="Typo Quik Light" panose="02000500000000000000" pitchFamily="2" charset="0"/>
                <a:cs typeface="Sarala" panose="020B0604020202020204" charset="0"/>
              </a:rPr>
              <a:t> dont 4 ultramarine</a:t>
            </a:r>
          </a:p>
        </p:txBody>
      </p:sp>
      <p:sp>
        <p:nvSpPr>
          <p:cNvPr id="90" name="Google Shape;329;p21"/>
          <p:cNvSpPr txBox="1">
            <a:spLocks/>
          </p:cNvSpPr>
          <p:nvPr/>
        </p:nvSpPr>
        <p:spPr>
          <a:xfrm>
            <a:off x="797750" y="2787660"/>
            <a:ext cx="2081886" cy="324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gn="r">
              <a:lnSpc>
                <a:spcPct val="95000"/>
              </a:lnSpc>
              <a:buFont typeface="Nunito"/>
              <a:buNone/>
            </a:pPr>
            <a:r>
              <a:rPr lang="fr-FR" sz="1200" dirty="0">
                <a:solidFill>
                  <a:srgbClr val="097072"/>
                </a:solidFill>
                <a:latin typeface="Typo Quik Light" panose="02000500000000000000" pitchFamily="2" charset="0"/>
                <a:cs typeface="Sarala" panose="020B0604020202020204" charset="0"/>
              </a:rPr>
              <a:t>+ de 50 Rencontres interentreprises organisées chaque année</a:t>
            </a:r>
          </a:p>
        </p:txBody>
      </p:sp>
      <p:grpSp>
        <p:nvGrpSpPr>
          <p:cNvPr id="68" name="Google Shape;1060;p55"/>
          <p:cNvGrpSpPr/>
          <p:nvPr/>
        </p:nvGrpSpPr>
        <p:grpSpPr>
          <a:xfrm>
            <a:off x="3461130" y="1572652"/>
            <a:ext cx="3089025" cy="2958512"/>
            <a:chOff x="6039282" y="1042577"/>
            <a:chExt cx="734315" cy="731929"/>
          </a:xfrm>
        </p:grpSpPr>
        <p:sp>
          <p:nvSpPr>
            <p:cNvPr id="69" name="Google Shape;1061;p55"/>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0" name="Google Shape;1062;p55"/>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1" name="Google Shape;1063;p55"/>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2" name="Google Shape;1064;p55"/>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3" name="Google Shape;1065;p55"/>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4" name="Google Shape;1066;p55"/>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5" name="Google Shape;1067;p55"/>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6" name="Google Shape;1068;p55"/>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7" name="Google Shape;1069;p55"/>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8" name="Google Shape;1070;p55"/>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79" name="Google Shape;1071;p55"/>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0" name="Google Shape;1072;p55"/>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1" name="Google Shape;1073;p55"/>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2" name="Google Shape;1074;p55"/>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3" name="Google Shape;1075;p55"/>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4" name="Google Shape;1076;p55"/>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5" name="Google Shape;1077;p55"/>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6" name="Google Shape;1078;p55"/>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7" name="Google Shape;1079;p55"/>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8" name="Google Shape;1080;p55"/>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89" name="Google Shape;1081;p55"/>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grpSp>
      <p:sp>
        <p:nvSpPr>
          <p:cNvPr id="97" name="Google Shape;329;p21"/>
          <p:cNvSpPr txBox="1">
            <a:spLocks/>
          </p:cNvSpPr>
          <p:nvPr/>
        </p:nvSpPr>
        <p:spPr>
          <a:xfrm>
            <a:off x="887285" y="2365626"/>
            <a:ext cx="2081886" cy="324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gn="r">
              <a:lnSpc>
                <a:spcPct val="95000"/>
              </a:lnSpc>
              <a:buNone/>
            </a:pPr>
            <a:r>
              <a:rPr lang="fr-FR" sz="1200" dirty="0">
                <a:solidFill>
                  <a:srgbClr val="097072"/>
                </a:solidFill>
                <a:latin typeface="Typo Quik Light" panose="02000500000000000000" pitchFamily="2" charset="0"/>
                <a:cs typeface="Sarala" panose="020B0604020202020204" charset="0"/>
              </a:rPr>
              <a:t>11 M€ de budget consolidé</a:t>
            </a:r>
          </a:p>
        </p:txBody>
      </p:sp>
      <p:sp>
        <p:nvSpPr>
          <p:cNvPr id="98" name="Google Shape;6200;p63"/>
          <p:cNvSpPr/>
          <p:nvPr/>
        </p:nvSpPr>
        <p:spPr>
          <a:xfrm>
            <a:off x="3689592" y="1365942"/>
            <a:ext cx="366335" cy="367290"/>
          </a:xfrm>
          <a:custGeom>
            <a:avLst/>
            <a:gdLst/>
            <a:ahLst/>
            <a:cxnLst/>
            <a:rect l="l" t="t" r="r" b="b"/>
            <a:pathLst>
              <a:path w="12665" h="12698" extrusionOk="0">
                <a:moveTo>
                  <a:pt x="9200" y="883"/>
                </a:moveTo>
                <a:lnTo>
                  <a:pt x="9200" y="1702"/>
                </a:lnTo>
                <a:lnTo>
                  <a:pt x="3403" y="1702"/>
                </a:lnTo>
                <a:lnTo>
                  <a:pt x="3403" y="883"/>
                </a:lnTo>
                <a:close/>
                <a:moveTo>
                  <a:pt x="4222" y="3340"/>
                </a:moveTo>
                <a:lnTo>
                  <a:pt x="4222" y="4191"/>
                </a:lnTo>
                <a:lnTo>
                  <a:pt x="3403" y="4191"/>
                </a:lnTo>
                <a:lnTo>
                  <a:pt x="3403" y="3340"/>
                </a:lnTo>
                <a:close/>
                <a:moveTo>
                  <a:pt x="6711" y="3340"/>
                </a:moveTo>
                <a:lnTo>
                  <a:pt x="6711" y="4191"/>
                </a:lnTo>
                <a:lnTo>
                  <a:pt x="5892" y="4191"/>
                </a:lnTo>
                <a:lnTo>
                  <a:pt x="5892" y="3340"/>
                </a:lnTo>
                <a:close/>
                <a:moveTo>
                  <a:pt x="9200" y="3340"/>
                </a:moveTo>
                <a:lnTo>
                  <a:pt x="9200" y="4191"/>
                </a:lnTo>
                <a:lnTo>
                  <a:pt x="8349" y="4191"/>
                </a:lnTo>
                <a:lnTo>
                  <a:pt x="8349" y="3340"/>
                </a:lnTo>
                <a:close/>
                <a:moveTo>
                  <a:pt x="4222" y="5010"/>
                </a:moveTo>
                <a:lnTo>
                  <a:pt x="4222" y="5829"/>
                </a:lnTo>
                <a:lnTo>
                  <a:pt x="3403" y="5829"/>
                </a:lnTo>
                <a:lnTo>
                  <a:pt x="3403" y="5010"/>
                </a:lnTo>
                <a:close/>
                <a:moveTo>
                  <a:pt x="6711" y="5010"/>
                </a:moveTo>
                <a:lnTo>
                  <a:pt x="6711" y="5829"/>
                </a:lnTo>
                <a:lnTo>
                  <a:pt x="5892" y="5829"/>
                </a:lnTo>
                <a:lnTo>
                  <a:pt x="5892" y="5010"/>
                </a:lnTo>
                <a:close/>
                <a:moveTo>
                  <a:pt x="9200" y="5010"/>
                </a:moveTo>
                <a:lnTo>
                  <a:pt x="9200" y="5829"/>
                </a:lnTo>
                <a:lnTo>
                  <a:pt x="8349" y="5829"/>
                </a:lnTo>
                <a:lnTo>
                  <a:pt x="8349" y="5010"/>
                </a:lnTo>
                <a:close/>
                <a:moveTo>
                  <a:pt x="4222" y="6648"/>
                </a:moveTo>
                <a:lnTo>
                  <a:pt x="4222" y="7499"/>
                </a:lnTo>
                <a:lnTo>
                  <a:pt x="3403" y="7499"/>
                </a:lnTo>
                <a:lnTo>
                  <a:pt x="3403" y="6648"/>
                </a:lnTo>
                <a:close/>
                <a:moveTo>
                  <a:pt x="6711" y="6648"/>
                </a:moveTo>
                <a:lnTo>
                  <a:pt x="6711" y="7499"/>
                </a:lnTo>
                <a:lnTo>
                  <a:pt x="5892" y="7499"/>
                </a:lnTo>
                <a:lnTo>
                  <a:pt x="5892" y="6648"/>
                </a:lnTo>
                <a:close/>
                <a:moveTo>
                  <a:pt x="9200" y="6648"/>
                </a:moveTo>
                <a:lnTo>
                  <a:pt x="9200" y="7499"/>
                </a:lnTo>
                <a:lnTo>
                  <a:pt x="8349" y="7499"/>
                </a:lnTo>
                <a:lnTo>
                  <a:pt x="8349" y="6648"/>
                </a:lnTo>
                <a:close/>
                <a:moveTo>
                  <a:pt x="1733" y="9137"/>
                </a:moveTo>
                <a:lnTo>
                  <a:pt x="1733" y="11909"/>
                </a:lnTo>
                <a:lnTo>
                  <a:pt x="819" y="11909"/>
                </a:lnTo>
                <a:lnTo>
                  <a:pt x="819" y="9137"/>
                </a:lnTo>
                <a:close/>
                <a:moveTo>
                  <a:pt x="5892" y="9137"/>
                </a:moveTo>
                <a:lnTo>
                  <a:pt x="5892" y="11909"/>
                </a:lnTo>
                <a:lnTo>
                  <a:pt x="4222" y="11909"/>
                </a:lnTo>
                <a:lnTo>
                  <a:pt x="4222" y="9137"/>
                </a:lnTo>
                <a:close/>
                <a:moveTo>
                  <a:pt x="8349" y="9137"/>
                </a:moveTo>
                <a:lnTo>
                  <a:pt x="8349" y="11909"/>
                </a:lnTo>
                <a:lnTo>
                  <a:pt x="6711" y="11909"/>
                </a:lnTo>
                <a:lnTo>
                  <a:pt x="6711" y="9137"/>
                </a:lnTo>
                <a:close/>
                <a:moveTo>
                  <a:pt x="11783" y="9137"/>
                </a:moveTo>
                <a:lnTo>
                  <a:pt x="11783" y="11909"/>
                </a:lnTo>
                <a:lnTo>
                  <a:pt x="10806" y="11909"/>
                </a:lnTo>
                <a:lnTo>
                  <a:pt x="10806" y="9137"/>
                </a:lnTo>
                <a:close/>
                <a:moveTo>
                  <a:pt x="2993" y="1"/>
                </a:moveTo>
                <a:cubicBezTo>
                  <a:pt x="2773" y="1"/>
                  <a:pt x="2615" y="190"/>
                  <a:pt x="2615" y="410"/>
                </a:cubicBezTo>
                <a:lnTo>
                  <a:pt x="2615" y="1670"/>
                </a:lnTo>
                <a:lnTo>
                  <a:pt x="2206" y="1670"/>
                </a:lnTo>
                <a:cubicBezTo>
                  <a:pt x="1985" y="1670"/>
                  <a:pt x="1796" y="1859"/>
                  <a:pt x="1796" y="2080"/>
                </a:cubicBezTo>
                <a:lnTo>
                  <a:pt x="1796" y="8318"/>
                </a:lnTo>
                <a:lnTo>
                  <a:pt x="410" y="8318"/>
                </a:lnTo>
                <a:cubicBezTo>
                  <a:pt x="158" y="8318"/>
                  <a:pt x="0" y="8507"/>
                  <a:pt x="0" y="8696"/>
                </a:cubicBezTo>
                <a:lnTo>
                  <a:pt x="0" y="12287"/>
                </a:lnTo>
                <a:cubicBezTo>
                  <a:pt x="0" y="12540"/>
                  <a:pt x="221" y="12697"/>
                  <a:pt x="410" y="12697"/>
                </a:cubicBezTo>
                <a:lnTo>
                  <a:pt x="12256" y="12697"/>
                </a:lnTo>
                <a:cubicBezTo>
                  <a:pt x="12508" y="12697"/>
                  <a:pt x="12665" y="12477"/>
                  <a:pt x="12665" y="12287"/>
                </a:cubicBezTo>
                <a:lnTo>
                  <a:pt x="12665" y="8696"/>
                </a:lnTo>
                <a:cubicBezTo>
                  <a:pt x="12602" y="8475"/>
                  <a:pt x="12445" y="8318"/>
                  <a:pt x="12224" y="8318"/>
                </a:cubicBezTo>
                <a:lnTo>
                  <a:pt x="10838" y="8318"/>
                </a:lnTo>
                <a:lnTo>
                  <a:pt x="10838" y="2080"/>
                </a:lnTo>
                <a:cubicBezTo>
                  <a:pt x="10838" y="1859"/>
                  <a:pt x="10649" y="1670"/>
                  <a:pt x="10460" y="1670"/>
                </a:cubicBezTo>
                <a:lnTo>
                  <a:pt x="10019" y="1670"/>
                </a:lnTo>
                <a:lnTo>
                  <a:pt x="10019" y="410"/>
                </a:lnTo>
                <a:cubicBezTo>
                  <a:pt x="10019" y="158"/>
                  <a:pt x="9830" y="1"/>
                  <a:pt x="9609" y="1"/>
                </a:cubicBezTo>
                <a:close/>
              </a:path>
            </a:pathLst>
          </a:custGeom>
          <a:solidFill>
            <a:srgbClr val="0970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99" name="Google Shape;6470;p63"/>
          <p:cNvGrpSpPr/>
          <p:nvPr/>
        </p:nvGrpSpPr>
        <p:grpSpPr>
          <a:xfrm>
            <a:off x="2908214" y="2877620"/>
            <a:ext cx="430544" cy="392523"/>
            <a:chOff x="6543825" y="3202075"/>
            <a:chExt cx="296975" cy="275350"/>
          </a:xfrm>
          <a:solidFill>
            <a:srgbClr val="097072"/>
          </a:solidFill>
        </p:grpSpPr>
        <p:sp>
          <p:nvSpPr>
            <p:cNvPr id="100" name="Google Shape;6471;p63"/>
            <p:cNvSpPr/>
            <p:nvPr/>
          </p:nvSpPr>
          <p:spPr>
            <a:xfrm>
              <a:off x="6683250" y="3202075"/>
              <a:ext cx="17350" cy="43350"/>
            </a:xfrm>
            <a:custGeom>
              <a:avLst/>
              <a:gdLst/>
              <a:ahLst/>
              <a:cxnLst/>
              <a:rect l="l" t="t" r="r" b="b"/>
              <a:pathLst>
                <a:path w="694" h="1734"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1" name="Google Shape;6472;p63"/>
            <p:cNvSpPr/>
            <p:nvPr/>
          </p:nvSpPr>
          <p:spPr>
            <a:xfrm>
              <a:off x="6613925" y="3236125"/>
              <a:ext cx="35475" cy="34700"/>
            </a:xfrm>
            <a:custGeom>
              <a:avLst/>
              <a:gdLst/>
              <a:ahLst/>
              <a:cxnLst/>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2" name="Google Shape;6473;p63"/>
            <p:cNvSpPr/>
            <p:nvPr/>
          </p:nvSpPr>
          <p:spPr>
            <a:xfrm>
              <a:off x="6734425" y="3236425"/>
              <a:ext cx="35475" cy="34400"/>
            </a:xfrm>
            <a:custGeom>
              <a:avLst/>
              <a:gdLst/>
              <a:ahLst/>
              <a:cxnLst/>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3" name="Google Shape;6474;p63"/>
            <p:cNvSpPr/>
            <p:nvPr/>
          </p:nvSpPr>
          <p:spPr>
            <a:xfrm>
              <a:off x="6805325" y="3322575"/>
              <a:ext cx="35475" cy="121325"/>
            </a:xfrm>
            <a:custGeom>
              <a:avLst/>
              <a:gdLst/>
              <a:ahLst/>
              <a:cxnLst/>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4" name="Google Shape;6475;p63"/>
            <p:cNvSpPr/>
            <p:nvPr/>
          </p:nvSpPr>
          <p:spPr>
            <a:xfrm>
              <a:off x="6543825" y="3323275"/>
              <a:ext cx="35475" cy="121400"/>
            </a:xfrm>
            <a:custGeom>
              <a:avLst/>
              <a:gdLst/>
              <a:ahLst/>
              <a:cxnLst/>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5" name="Google Shape;6476;p63"/>
            <p:cNvSpPr/>
            <p:nvPr/>
          </p:nvSpPr>
          <p:spPr>
            <a:xfrm>
              <a:off x="6643075" y="3332025"/>
              <a:ext cx="143375" cy="104000"/>
            </a:xfrm>
            <a:custGeom>
              <a:avLst/>
              <a:gdLst/>
              <a:ahLst/>
              <a:cxnLst/>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6" name="Google Shape;6477;p63"/>
            <p:cNvSpPr/>
            <p:nvPr/>
          </p:nvSpPr>
          <p:spPr>
            <a:xfrm>
              <a:off x="6595025" y="3288700"/>
              <a:ext cx="175675" cy="188725"/>
            </a:xfrm>
            <a:custGeom>
              <a:avLst/>
              <a:gdLst/>
              <a:ahLst/>
              <a:cxnLst/>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107" name="Google Shape;6513;p63"/>
          <p:cNvGrpSpPr/>
          <p:nvPr/>
        </p:nvGrpSpPr>
        <p:grpSpPr>
          <a:xfrm>
            <a:off x="2982442" y="2349997"/>
            <a:ext cx="418112" cy="419789"/>
            <a:chOff x="5716825" y="3235950"/>
            <a:chExt cx="300900" cy="295375"/>
          </a:xfrm>
          <a:solidFill>
            <a:srgbClr val="097072"/>
          </a:solidFill>
        </p:grpSpPr>
        <p:sp>
          <p:nvSpPr>
            <p:cNvPr id="108" name="Google Shape;6514;p63"/>
            <p:cNvSpPr/>
            <p:nvPr/>
          </p:nvSpPr>
          <p:spPr>
            <a:xfrm>
              <a:off x="5716825" y="3309975"/>
              <a:ext cx="137075" cy="146525"/>
            </a:xfrm>
            <a:custGeom>
              <a:avLst/>
              <a:gdLst/>
              <a:ahLst/>
              <a:cxnLst/>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9" name="Google Shape;6515;p63"/>
            <p:cNvSpPr/>
            <p:nvPr/>
          </p:nvSpPr>
          <p:spPr>
            <a:xfrm>
              <a:off x="5794025" y="3235950"/>
              <a:ext cx="145725" cy="133900"/>
            </a:xfrm>
            <a:custGeom>
              <a:avLst/>
              <a:gdLst/>
              <a:ahLst/>
              <a:cxnLst/>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0" name="Google Shape;6516;p63"/>
            <p:cNvSpPr/>
            <p:nvPr/>
          </p:nvSpPr>
          <p:spPr>
            <a:xfrm>
              <a:off x="5880650" y="3309975"/>
              <a:ext cx="137075" cy="145725"/>
            </a:xfrm>
            <a:custGeom>
              <a:avLst/>
              <a:gdLst/>
              <a:ahLst/>
              <a:cxnLst/>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1" name="Google Shape;6517;p63"/>
            <p:cNvSpPr/>
            <p:nvPr/>
          </p:nvSpPr>
          <p:spPr>
            <a:xfrm>
              <a:off x="5794025" y="3396625"/>
              <a:ext cx="147300" cy="134700"/>
            </a:xfrm>
            <a:custGeom>
              <a:avLst/>
              <a:gdLst/>
              <a:ahLst/>
              <a:cxnLst/>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13" name="Google Shape;329;p21"/>
          <p:cNvSpPr txBox="1">
            <a:spLocks/>
          </p:cNvSpPr>
          <p:nvPr/>
        </p:nvSpPr>
        <p:spPr>
          <a:xfrm>
            <a:off x="4657578" y="603037"/>
            <a:ext cx="2191285" cy="324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Font typeface="Nunito"/>
              <a:buNone/>
            </a:pPr>
            <a:r>
              <a:rPr lang="fr-FR" sz="1200" dirty="0">
                <a:solidFill>
                  <a:schemeClr val="accent3">
                    <a:lumMod val="75000"/>
                  </a:schemeClr>
                </a:solidFill>
                <a:latin typeface="Typo Quik Light" panose="02000500000000000000" pitchFamily="2" charset="0"/>
                <a:cs typeface="Sarala" panose="020B0604020202020204" charset="0"/>
              </a:rPr>
              <a:t>Montant de 110 milliards d’€ HT de marché</a:t>
            </a:r>
          </a:p>
        </p:txBody>
      </p:sp>
      <p:sp>
        <p:nvSpPr>
          <p:cNvPr id="114" name="Google Shape;329;p21"/>
          <p:cNvSpPr txBox="1">
            <a:spLocks/>
          </p:cNvSpPr>
          <p:nvPr/>
        </p:nvSpPr>
        <p:spPr>
          <a:xfrm>
            <a:off x="6055794" y="927881"/>
            <a:ext cx="1564667" cy="324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gn="r">
              <a:lnSpc>
                <a:spcPct val="95000"/>
              </a:lnSpc>
              <a:buFont typeface="Nunito"/>
              <a:buNone/>
            </a:pPr>
            <a:r>
              <a:rPr lang="fr-FR" sz="1200" dirty="0">
                <a:solidFill>
                  <a:schemeClr val="accent3">
                    <a:lumMod val="75000"/>
                  </a:schemeClr>
                </a:solidFill>
                <a:latin typeface="Typo Quik Light" panose="02000500000000000000" pitchFamily="2" charset="0"/>
                <a:cs typeface="Sarala" panose="020B0604020202020204" charset="0"/>
              </a:rPr>
              <a:t>17,3% des marchés comportant une clause sociale en montant</a:t>
            </a:r>
          </a:p>
        </p:txBody>
      </p:sp>
      <p:sp>
        <p:nvSpPr>
          <p:cNvPr id="115" name="Google Shape;329;p21"/>
          <p:cNvSpPr txBox="1">
            <a:spLocks/>
          </p:cNvSpPr>
          <p:nvPr/>
        </p:nvSpPr>
        <p:spPr>
          <a:xfrm>
            <a:off x="6712782" y="1777530"/>
            <a:ext cx="1553157" cy="3248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gn="r">
              <a:lnSpc>
                <a:spcPct val="95000"/>
              </a:lnSpc>
              <a:buFont typeface="Nunito"/>
              <a:buNone/>
            </a:pPr>
            <a:r>
              <a:rPr lang="fr-FR" sz="1200" dirty="0">
                <a:solidFill>
                  <a:schemeClr val="accent3">
                    <a:lumMod val="75000"/>
                  </a:schemeClr>
                </a:solidFill>
                <a:latin typeface="Typo Quik Light" panose="02000500000000000000" pitchFamily="2" charset="0"/>
                <a:cs typeface="Sarala" panose="020B0604020202020204" charset="0"/>
              </a:rPr>
              <a:t>18,6% des marchés comportant une clause environnementale</a:t>
            </a:r>
          </a:p>
        </p:txBody>
      </p:sp>
      <p:grpSp>
        <p:nvGrpSpPr>
          <p:cNvPr id="116" name="Google Shape;6651;p64"/>
          <p:cNvGrpSpPr/>
          <p:nvPr/>
        </p:nvGrpSpPr>
        <p:grpSpPr>
          <a:xfrm>
            <a:off x="5753221" y="1276781"/>
            <a:ext cx="354616" cy="354586"/>
            <a:chOff x="-30354000" y="3569100"/>
            <a:chExt cx="292250" cy="292225"/>
          </a:xfrm>
          <a:solidFill>
            <a:schemeClr val="accent3">
              <a:lumMod val="75000"/>
            </a:schemeClr>
          </a:solidFill>
        </p:grpSpPr>
        <p:sp>
          <p:nvSpPr>
            <p:cNvPr id="117" name="Google Shape;6652;p64"/>
            <p:cNvSpPr/>
            <p:nvPr/>
          </p:nvSpPr>
          <p:spPr>
            <a:xfrm>
              <a:off x="-30354000" y="3604550"/>
              <a:ext cx="137875" cy="256000"/>
            </a:xfrm>
            <a:custGeom>
              <a:avLst/>
              <a:gdLst/>
              <a:ahLst/>
              <a:cxnLst/>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8" name="Google Shape;6653;p64"/>
            <p:cNvSpPr/>
            <p:nvPr/>
          </p:nvSpPr>
          <p:spPr>
            <a:xfrm>
              <a:off x="-30198825" y="3604550"/>
              <a:ext cx="137075" cy="256775"/>
            </a:xfrm>
            <a:custGeom>
              <a:avLst/>
              <a:gdLst/>
              <a:ahLst/>
              <a:cxnLst/>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19" name="Google Shape;6654;p64"/>
            <p:cNvSpPr/>
            <p:nvPr/>
          </p:nvSpPr>
          <p:spPr>
            <a:xfrm>
              <a:off x="-30139750" y="3636850"/>
              <a:ext cx="26000" cy="37825"/>
            </a:xfrm>
            <a:custGeom>
              <a:avLst/>
              <a:gdLst/>
              <a:ahLst/>
              <a:cxnLst/>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0" name="Google Shape;6655;p64"/>
            <p:cNvSpPr/>
            <p:nvPr/>
          </p:nvSpPr>
          <p:spPr>
            <a:xfrm>
              <a:off x="-30302800" y="3638950"/>
              <a:ext cx="25225" cy="36500"/>
            </a:xfrm>
            <a:custGeom>
              <a:avLst/>
              <a:gdLst/>
              <a:ahLst/>
              <a:cxnLst/>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1" name="Google Shape;6656;p64"/>
            <p:cNvSpPr/>
            <p:nvPr/>
          </p:nvSpPr>
          <p:spPr>
            <a:xfrm>
              <a:off x="-30242925" y="3569100"/>
              <a:ext cx="68525" cy="68550"/>
            </a:xfrm>
            <a:custGeom>
              <a:avLst/>
              <a:gdLst/>
              <a:ahLst/>
              <a:cxnLst/>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22" name="Google Shape;6657;p64"/>
            <p:cNvSpPr/>
            <p:nvPr/>
          </p:nvSpPr>
          <p:spPr>
            <a:xfrm>
              <a:off x="-30262625" y="3654950"/>
              <a:ext cx="107925" cy="68550"/>
            </a:xfrm>
            <a:custGeom>
              <a:avLst/>
              <a:gdLst/>
              <a:ahLst/>
              <a:cxnLst/>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
        <p:nvSpPr>
          <p:cNvPr id="123" name="Google Shape;7758;p66"/>
          <p:cNvSpPr/>
          <p:nvPr/>
        </p:nvSpPr>
        <p:spPr>
          <a:xfrm>
            <a:off x="6494235" y="2042443"/>
            <a:ext cx="283659" cy="372050"/>
          </a:xfrm>
          <a:custGeom>
            <a:avLst/>
            <a:gdLst/>
            <a:ahLst/>
            <a:cxnLst/>
            <a:rect l="l" t="t" r="r" b="b"/>
            <a:pathLst>
              <a:path w="9295" h="12099" extrusionOk="0">
                <a:moveTo>
                  <a:pt x="4601" y="1"/>
                </a:moveTo>
                <a:cubicBezTo>
                  <a:pt x="3624" y="1"/>
                  <a:pt x="2836" y="788"/>
                  <a:pt x="2836" y="1796"/>
                </a:cubicBezTo>
                <a:cubicBezTo>
                  <a:pt x="2836" y="2647"/>
                  <a:pt x="3467" y="3372"/>
                  <a:pt x="4254" y="3529"/>
                </a:cubicBezTo>
                <a:lnTo>
                  <a:pt x="4254" y="4789"/>
                </a:lnTo>
                <a:cubicBezTo>
                  <a:pt x="3656" y="4033"/>
                  <a:pt x="2742" y="3561"/>
                  <a:pt x="1765" y="3561"/>
                </a:cubicBezTo>
                <a:lnTo>
                  <a:pt x="348" y="3561"/>
                </a:lnTo>
                <a:cubicBezTo>
                  <a:pt x="158" y="3561"/>
                  <a:pt x="1" y="3718"/>
                  <a:pt x="1" y="3907"/>
                </a:cubicBezTo>
                <a:cubicBezTo>
                  <a:pt x="1" y="5671"/>
                  <a:pt x="1450" y="7152"/>
                  <a:pt x="3214" y="7152"/>
                </a:cubicBezTo>
                <a:lnTo>
                  <a:pt x="4286" y="7152"/>
                </a:lnTo>
                <a:lnTo>
                  <a:pt x="4286" y="9988"/>
                </a:lnTo>
                <a:cubicBezTo>
                  <a:pt x="3845" y="9547"/>
                  <a:pt x="3340" y="9231"/>
                  <a:pt x="2805" y="9042"/>
                </a:cubicBezTo>
                <a:cubicBezTo>
                  <a:pt x="2836" y="8885"/>
                  <a:pt x="2868" y="8727"/>
                  <a:pt x="2868" y="8570"/>
                </a:cubicBezTo>
                <a:cubicBezTo>
                  <a:pt x="2868" y="7782"/>
                  <a:pt x="2238" y="7152"/>
                  <a:pt x="1450" y="7152"/>
                </a:cubicBezTo>
                <a:cubicBezTo>
                  <a:pt x="663" y="7152"/>
                  <a:pt x="32" y="7782"/>
                  <a:pt x="32" y="8570"/>
                </a:cubicBezTo>
                <a:cubicBezTo>
                  <a:pt x="32" y="9358"/>
                  <a:pt x="663" y="9988"/>
                  <a:pt x="1450" y="9988"/>
                </a:cubicBezTo>
                <a:cubicBezTo>
                  <a:pt x="1797" y="9988"/>
                  <a:pt x="2112" y="9862"/>
                  <a:pt x="2364" y="9610"/>
                </a:cubicBezTo>
                <a:cubicBezTo>
                  <a:pt x="3183" y="9830"/>
                  <a:pt x="3908" y="10366"/>
                  <a:pt x="4286" y="11122"/>
                </a:cubicBezTo>
                <a:lnTo>
                  <a:pt x="4286" y="11752"/>
                </a:lnTo>
                <a:cubicBezTo>
                  <a:pt x="4286" y="11941"/>
                  <a:pt x="4443" y="12098"/>
                  <a:pt x="4632" y="12098"/>
                </a:cubicBezTo>
                <a:cubicBezTo>
                  <a:pt x="4853" y="12098"/>
                  <a:pt x="5010" y="11941"/>
                  <a:pt x="5010" y="11752"/>
                </a:cubicBezTo>
                <a:lnTo>
                  <a:pt x="5010" y="11342"/>
                </a:lnTo>
                <a:lnTo>
                  <a:pt x="6050" y="11342"/>
                </a:lnTo>
                <a:cubicBezTo>
                  <a:pt x="7846" y="11342"/>
                  <a:pt x="9295" y="9893"/>
                  <a:pt x="9295" y="8129"/>
                </a:cubicBezTo>
                <a:cubicBezTo>
                  <a:pt x="9200" y="7971"/>
                  <a:pt x="9043" y="7814"/>
                  <a:pt x="8854" y="7814"/>
                </a:cubicBezTo>
                <a:lnTo>
                  <a:pt x="7436" y="7814"/>
                </a:lnTo>
                <a:cubicBezTo>
                  <a:pt x="6428" y="7814"/>
                  <a:pt x="5546" y="8286"/>
                  <a:pt x="4947" y="9042"/>
                </a:cubicBezTo>
                <a:lnTo>
                  <a:pt x="4947" y="6837"/>
                </a:lnTo>
                <a:cubicBezTo>
                  <a:pt x="5357" y="6081"/>
                  <a:pt x="6050" y="5545"/>
                  <a:pt x="6901" y="5325"/>
                </a:cubicBezTo>
                <a:cubicBezTo>
                  <a:pt x="7121" y="5545"/>
                  <a:pt x="7436" y="5671"/>
                  <a:pt x="7814" y="5671"/>
                </a:cubicBezTo>
                <a:cubicBezTo>
                  <a:pt x="8602" y="5671"/>
                  <a:pt x="9200" y="5041"/>
                  <a:pt x="9200" y="4254"/>
                </a:cubicBezTo>
                <a:cubicBezTo>
                  <a:pt x="9200" y="3466"/>
                  <a:pt x="8602" y="2836"/>
                  <a:pt x="7814" y="2836"/>
                </a:cubicBezTo>
                <a:cubicBezTo>
                  <a:pt x="7027" y="2836"/>
                  <a:pt x="6396" y="3466"/>
                  <a:pt x="6396" y="4254"/>
                </a:cubicBezTo>
                <a:cubicBezTo>
                  <a:pt x="6396" y="4411"/>
                  <a:pt x="6428" y="4569"/>
                  <a:pt x="6459" y="4726"/>
                </a:cubicBezTo>
                <a:cubicBezTo>
                  <a:pt x="5861" y="4947"/>
                  <a:pt x="5357" y="5262"/>
                  <a:pt x="4947" y="5671"/>
                </a:cubicBezTo>
                <a:lnTo>
                  <a:pt x="4947" y="3529"/>
                </a:lnTo>
                <a:cubicBezTo>
                  <a:pt x="5798" y="3372"/>
                  <a:pt x="6365" y="2615"/>
                  <a:pt x="6365" y="1796"/>
                </a:cubicBezTo>
                <a:cubicBezTo>
                  <a:pt x="6365" y="788"/>
                  <a:pt x="5577" y="1"/>
                  <a:pt x="4601"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Tree>
    <p:extLst>
      <p:ext uri="{BB962C8B-B14F-4D97-AF65-F5344CB8AC3E}">
        <p14:creationId xmlns:p14="http://schemas.microsoft.com/office/powerpoint/2010/main" val="4564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0" y="0"/>
            <a:ext cx="4579620" cy="5143500"/>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Sarala" panose="020B0604020202020204" charset="0"/>
              <a:cs typeface="Sarala" panose="020B0604020202020204" charset="0"/>
            </a:endParaRPr>
          </a:p>
        </p:txBody>
      </p:sp>
      <p:sp>
        <p:nvSpPr>
          <p:cNvPr id="2" name="Titre 1"/>
          <p:cNvSpPr>
            <a:spLocks noGrp="1"/>
          </p:cNvSpPr>
          <p:nvPr>
            <p:ph type="title"/>
          </p:nvPr>
        </p:nvSpPr>
        <p:spPr>
          <a:xfrm>
            <a:off x="358140" y="529995"/>
            <a:ext cx="3611880" cy="1668920"/>
          </a:xfrm>
        </p:spPr>
        <p:txBody>
          <a:bodyPr>
            <a:noAutofit/>
          </a:bodyPr>
          <a:lstStyle/>
          <a:p>
            <a:r>
              <a:rPr lang="fr-FR" dirty="0">
                <a:solidFill>
                  <a:schemeClr val="bg1"/>
                </a:solidFill>
                <a:latin typeface="Typo Quik" panose="02000500000000000000" pitchFamily="2" charset="0"/>
                <a:cs typeface="Sarala" panose="020B0604020202020204" charset="0"/>
              </a:rPr>
              <a:t>CONTACT</a:t>
            </a:r>
          </a:p>
        </p:txBody>
      </p:sp>
      <p:sp>
        <p:nvSpPr>
          <p:cNvPr id="5" name="Rectangle 4"/>
          <p:cNvSpPr/>
          <p:nvPr/>
        </p:nvSpPr>
        <p:spPr>
          <a:xfrm>
            <a:off x="358140" y="0"/>
            <a:ext cx="499872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0" y="4090815"/>
            <a:ext cx="2476500" cy="74676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6370320" y="4655258"/>
            <a:ext cx="277368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8176260" y="3554"/>
            <a:ext cx="967740" cy="37744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re 1"/>
          <p:cNvSpPr txBox="1">
            <a:spLocks/>
          </p:cNvSpPr>
          <p:nvPr/>
        </p:nvSpPr>
        <p:spPr>
          <a:xfrm>
            <a:off x="358140" y="1078231"/>
            <a:ext cx="3611880" cy="27066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fr-FR" sz="1200" dirty="0">
                <a:solidFill>
                  <a:schemeClr val="bg1"/>
                </a:solidFill>
                <a:latin typeface="Typo Quik Light" panose="02000500000000000000" pitchFamily="2" charset="0"/>
                <a:cs typeface="Sarala" panose="020B0604020202020204" charset="0"/>
              </a:rPr>
              <a:t>Coordination nationale ESS France</a:t>
            </a:r>
          </a:p>
          <a:p>
            <a:endParaRPr lang="fr-FR" sz="1200" b="0" dirty="0">
              <a:solidFill>
                <a:schemeClr val="bg1"/>
              </a:solidFill>
              <a:latin typeface="Typo Quik Light" panose="02000500000000000000" pitchFamily="2" charset="0"/>
              <a:cs typeface="Sarala" panose="020B0604020202020204" charset="0"/>
            </a:endParaRPr>
          </a:p>
          <a:p>
            <a:r>
              <a:rPr lang="fr-FR" sz="1200" b="0" dirty="0">
                <a:solidFill>
                  <a:schemeClr val="bg1"/>
                </a:solidFill>
                <a:latin typeface="Typo Quik Light" panose="02000500000000000000" pitchFamily="2" charset="0"/>
                <a:cs typeface="Sarala" panose="020B0604020202020204" charset="0"/>
              </a:rPr>
              <a:t>Fabrice Combet </a:t>
            </a:r>
          </a:p>
          <a:p>
            <a:r>
              <a:rPr lang="fr-FR" sz="1200" b="0" dirty="0">
                <a:solidFill>
                  <a:schemeClr val="bg1"/>
                </a:solidFill>
                <a:latin typeface="Typo Quik Light" panose="02000500000000000000" pitchFamily="2" charset="0"/>
                <a:cs typeface="Sarala" panose="020B0604020202020204" charset="0"/>
              </a:rPr>
              <a:t>Responsable Développement économique</a:t>
            </a:r>
          </a:p>
          <a:p>
            <a:r>
              <a:rPr lang="fr-FR" sz="1200" b="0" dirty="0">
                <a:solidFill>
                  <a:schemeClr val="bg1"/>
                </a:solidFill>
                <a:latin typeface="Typo Quik Light" panose="02000500000000000000" pitchFamily="2" charset="0"/>
                <a:cs typeface="Sarala" panose="020B0604020202020204" charset="0"/>
                <a:hlinkClick r:id="rId2">
                  <a:extLst>
                    <a:ext uri="{A12FA001-AC4F-418D-AE19-62706E023703}">
                      <ahyp:hlinkClr xmlns:ahyp="http://schemas.microsoft.com/office/drawing/2018/hyperlinkcolor" xmlns="" val="tx"/>
                    </a:ext>
                  </a:extLst>
                </a:hlinkClick>
              </a:rPr>
              <a:t>f.combet@ess-france.org</a:t>
            </a:r>
            <a:endParaRPr lang="fr-FR" sz="1200" b="0" dirty="0">
              <a:solidFill>
                <a:schemeClr val="bg1"/>
              </a:solidFill>
              <a:latin typeface="Typo Quik Light" panose="02000500000000000000" pitchFamily="2" charset="0"/>
              <a:cs typeface="Sarala" panose="020B0604020202020204" charset="0"/>
            </a:endParaRPr>
          </a:p>
          <a:p>
            <a:r>
              <a:rPr lang="fr-FR" sz="1200" b="0" dirty="0">
                <a:solidFill>
                  <a:schemeClr val="bg1"/>
                </a:solidFill>
                <a:latin typeface="Typo Quik Light" panose="02000500000000000000" pitchFamily="2" charset="0"/>
                <a:cs typeface="Sarala" panose="020B0604020202020204" charset="0"/>
              </a:rPr>
              <a:t>07 64 50 96 55</a:t>
            </a:r>
          </a:p>
          <a:p>
            <a:endParaRPr lang="fr-FR" sz="1200" b="0" dirty="0">
              <a:solidFill>
                <a:schemeClr val="bg1"/>
              </a:solidFill>
              <a:latin typeface="Typo Quik Light" panose="02000500000000000000" pitchFamily="2" charset="0"/>
              <a:cs typeface="Sarala" panose="020B0604020202020204" charset="0"/>
            </a:endParaRPr>
          </a:p>
          <a:p>
            <a:r>
              <a:rPr lang="fr-FR" sz="1200" dirty="0">
                <a:solidFill>
                  <a:schemeClr val="bg1"/>
                </a:solidFill>
                <a:latin typeface="Typo Quik Light" panose="02000500000000000000" pitchFamily="2" charset="0"/>
                <a:cs typeface="Sarala" panose="020B0604020202020204" charset="0"/>
              </a:rPr>
              <a:t>Coordination régionale Cress Occitanie</a:t>
            </a:r>
          </a:p>
          <a:p>
            <a:r>
              <a:rPr lang="fr-FR" sz="1200" dirty="0">
                <a:solidFill>
                  <a:schemeClr val="bg1"/>
                </a:solidFill>
                <a:latin typeface="Typo Quik Light" panose="02000500000000000000" pitchFamily="2" charset="0"/>
                <a:cs typeface="Sarala" panose="020B0604020202020204" charset="0"/>
              </a:rPr>
              <a:t> </a:t>
            </a:r>
          </a:p>
          <a:p>
            <a:r>
              <a:rPr lang="fr-FR" sz="1200" b="0" dirty="0">
                <a:solidFill>
                  <a:schemeClr val="bg1"/>
                </a:solidFill>
                <a:latin typeface="Typo Quik Light" panose="02000500000000000000" pitchFamily="2" charset="0"/>
                <a:cs typeface="Sarala" panose="020B0604020202020204" charset="0"/>
              </a:rPr>
              <a:t>Karim Zerguit </a:t>
            </a:r>
          </a:p>
          <a:p>
            <a:r>
              <a:rPr lang="fr-FR" sz="1200" b="0" dirty="0">
                <a:solidFill>
                  <a:schemeClr val="bg1"/>
                </a:solidFill>
                <a:latin typeface="Typo Quik Light" panose="02000500000000000000" pitchFamily="2" charset="0"/>
                <a:cs typeface="Sarala" panose="020B0604020202020204" charset="0"/>
              </a:rPr>
              <a:t>Chargé de développement d’affaires ESS</a:t>
            </a:r>
          </a:p>
          <a:p>
            <a:r>
              <a:rPr lang="fr-FR" sz="1200" b="0" dirty="0">
                <a:solidFill>
                  <a:schemeClr val="bg1"/>
                </a:solidFill>
                <a:latin typeface="Typo Quik Light" panose="02000500000000000000" pitchFamily="2" charset="0"/>
                <a:cs typeface="Sarala" panose="020B0604020202020204" charset="0"/>
                <a:hlinkClick r:id="rId3">
                  <a:extLst>
                    <a:ext uri="{A12FA001-AC4F-418D-AE19-62706E023703}">
                      <ahyp:hlinkClr xmlns:ahyp="http://schemas.microsoft.com/office/drawing/2018/hyperlinkcolor" xmlns="" val="tx"/>
                    </a:ext>
                  </a:extLst>
                </a:hlinkClick>
              </a:rPr>
              <a:t>karim.zerguit@cressoccitanie.org</a:t>
            </a:r>
            <a:r>
              <a:rPr lang="fr-FR" sz="1200" b="0" dirty="0">
                <a:solidFill>
                  <a:schemeClr val="bg1"/>
                </a:solidFill>
                <a:latin typeface="Typo Quik Light" panose="02000500000000000000" pitchFamily="2" charset="0"/>
                <a:cs typeface="Sarala" panose="020B0604020202020204" charset="0"/>
              </a:rPr>
              <a:t> </a:t>
            </a:r>
          </a:p>
          <a:p>
            <a:r>
              <a:rPr lang="fr-FR" sz="1200" b="0" dirty="0">
                <a:solidFill>
                  <a:schemeClr val="bg1"/>
                </a:solidFill>
                <a:latin typeface="Typo Quik Light" panose="02000500000000000000" pitchFamily="2" charset="0"/>
                <a:cs typeface="Sarala" panose="020B0604020202020204" charset="0"/>
              </a:rPr>
              <a:t>06 75 563 563</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007" y="4270510"/>
            <a:ext cx="809926" cy="765748"/>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6815" y="559097"/>
            <a:ext cx="3533315" cy="3533315"/>
          </a:xfrm>
          <a:prstGeom prst="rect">
            <a:avLst/>
          </a:prstGeom>
        </p:spPr>
      </p:pic>
      <p:sp>
        <p:nvSpPr>
          <p:cNvPr id="3" name="Rectangle 2">
            <a:hlinkClick r:id="rId6"/>
          </p:cNvPr>
          <p:cNvSpPr/>
          <p:nvPr/>
        </p:nvSpPr>
        <p:spPr>
          <a:xfrm>
            <a:off x="6337060" y="4683686"/>
            <a:ext cx="2806940" cy="338554"/>
          </a:xfrm>
          <a:prstGeom prst="rect">
            <a:avLst/>
          </a:prstGeom>
        </p:spPr>
        <p:txBody>
          <a:bodyPr wrap="square">
            <a:spAutoFit/>
          </a:bodyPr>
          <a:lstStyle/>
          <a:p>
            <a:pPr algn="ctr"/>
            <a:r>
              <a:rPr lang="fr-FR" sz="1600" dirty="0">
                <a:solidFill>
                  <a:schemeClr val="bg1"/>
                </a:solidFill>
                <a:latin typeface="Typo Quik Light" panose="02000500000000000000" pitchFamily="2" charset="0"/>
                <a:cs typeface="Sarala" panose="020B0604020202020204" charset="0"/>
              </a:rPr>
              <a:t>ess-france.org</a:t>
            </a:r>
          </a:p>
        </p:txBody>
      </p:sp>
      <p:pic>
        <p:nvPicPr>
          <p:cNvPr id="17" name="Image 16">
            <a:extLst>
              <a:ext uri="{FF2B5EF4-FFF2-40B4-BE49-F238E27FC236}">
                <a16:creationId xmlns:a16="http://schemas.microsoft.com/office/drawing/2014/main" id="{51016A3C-5757-4AC3-80BA-84220CE28EBA}"/>
              </a:ext>
            </a:extLst>
          </p:cNvPr>
          <p:cNvPicPr>
            <a:picLocks noChangeAspect="1"/>
          </p:cNvPicPr>
          <p:nvPr/>
        </p:nvPicPr>
        <p:blipFill>
          <a:blip r:embed="rId7"/>
          <a:stretch>
            <a:fillRect/>
          </a:stretch>
        </p:blipFill>
        <p:spPr>
          <a:xfrm>
            <a:off x="497738" y="4153213"/>
            <a:ext cx="1556782" cy="633194"/>
          </a:xfrm>
          <a:prstGeom prst="rect">
            <a:avLst/>
          </a:prstGeom>
        </p:spPr>
      </p:pic>
      <p:sp>
        <p:nvSpPr>
          <p:cNvPr id="18" name="Rectangle 17">
            <a:hlinkClick r:id="rId6"/>
            <a:extLst>
              <a:ext uri="{FF2B5EF4-FFF2-40B4-BE49-F238E27FC236}">
                <a16:creationId xmlns:a16="http://schemas.microsoft.com/office/drawing/2014/main" id="{DBE501FA-EC8C-4AB5-9BE0-6F52C5132A2E}"/>
              </a:ext>
            </a:extLst>
          </p:cNvPr>
          <p:cNvSpPr/>
          <p:nvPr/>
        </p:nvSpPr>
        <p:spPr>
          <a:xfrm>
            <a:off x="358140" y="3649508"/>
            <a:ext cx="3611880" cy="261610"/>
          </a:xfrm>
          <a:prstGeom prst="rect">
            <a:avLst/>
          </a:prstGeom>
        </p:spPr>
        <p:txBody>
          <a:bodyPr wrap="square">
            <a:spAutoFit/>
          </a:bodyPr>
          <a:lstStyle/>
          <a:p>
            <a:r>
              <a:rPr lang="fr-FR" sz="1100" dirty="0">
                <a:solidFill>
                  <a:schemeClr val="bg1"/>
                </a:solidFill>
              </a:rPr>
              <a:t>coventis.org | lemois-ess.org | cressoccitanie.org</a:t>
            </a:r>
            <a:endParaRPr lang="fr-FR" sz="1600" dirty="0">
              <a:solidFill>
                <a:schemeClr val="bg1"/>
              </a:solidFill>
              <a:latin typeface="Typo Quik Light" panose="02000500000000000000" pitchFamily="2" charset="0"/>
              <a:cs typeface="Sarala" panose="020B0604020202020204" charset="0"/>
            </a:endParaRPr>
          </a:p>
        </p:txBody>
      </p:sp>
    </p:spTree>
    <p:extLst>
      <p:ext uri="{BB962C8B-B14F-4D97-AF65-F5344CB8AC3E}">
        <p14:creationId xmlns:p14="http://schemas.microsoft.com/office/powerpoint/2010/main" val="42715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731" y="1705088"/>
            <a:ext cx="2940269" cy="2940269"/>
          </a:xfrm>
          <a:prstGeom prst="rect">
            <a:avLst/>
          </a:prstGeom>
        </p:spPr>
      </p:pic>
      <p:sp>
        <p:nvSpPr>
          <p:cNvPr id="11" name="Rectangle 10"/>
          <p:cNvSpPr/>
          <p:nvPr/>
        </p:nvSpPr>
        <p:spPr>
          <a:xfrm>
            <a:off x="433999" y="0"/>
            <a:ext cx="2758440" cy="5143500"/>
          </a:xfrm>
          <a:prstGeom prst="rect">
            <a:avLst/>
          </a:prstGeom>
          <a:solidFill>
            <a:srgbClr val="D9E9E9"/>
          </a:solidFill>
          <a:ln>
            <a:solidFill>
              <a:srgbClr val="D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26720" y="857767"/>
            <a:ext cx="2758440" cy="576895"/>
          </a:xfrm>
        </p:spPr>
        <p:txBody>
          <a:bodyPr>
            <a:noAutofit/>
          </a:bodyPr>
          <a:lstStyle/>
          <a:p>
            <a:pPr algn="ctr"/>
            <a:r>
              <a:rPr lang="fr-FR" dirty="0">
                <a:solidFill>
                  <a:schemeClr val="bg1"/>
                </a:solidFill>
                <a:latin typeface="Typo Quik" panose="02000500000000000000" pitchFamily="2" charset="0"/>
                <a:cs typeface="Sarala" panose="020B0604020202020204" charset="0"/>
              </a:rPr>
              <a:t>CONSTAT</a:t>
            </a:r>
          </a:p>
        </p:txBody>
      </p:sp>
      <p:sp>
        <p:nvSpPr>
          <p:cNvPr id="8" name="Rectangle 7"/>
          <p:cNvSpPr/>
          <p:nvPr/>
        </p:nvSpPr>
        <p:spPr>
          <a:xfrm flipV="1">
            <a:off x="0" y="3552"/>
            <a:ext cx="9144000" cy="62128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itre 1"/>
          <p:cNvSpPr txBox="1">
            <a:spLocks/>
          </p:cNvSpPr>
          <p:nvPr/>
        </p:nvSpPr>
        <p:spPr>
          <a:xfrm>
            <a:off x="426720" y="1486878"/>
            <a:ext cx="6301626" cy="149351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lvl="0">
              <a:lnSpc>
                <a:spcPct val="95000"/>
              </a:lnSpc>
              <a:spcAft>
                <a:spcPts val="1200"/>
              </a:spcAft>
            </a:pPr>
            <a:r>
              <a:rPr lang="fr-FR" sz="1400" b="0" dirty="0">
                <a:solidFill>
                  <a:srgbClr val="097072"/>
                </a:solidFill>
                <a:latin typeface="Typo Quik Light" panose="02000500000000000000" pitchFamily="2" charset="0"/>
                <a:cs typeface="Sarala" panose="020B0604020202020204" charset="0"/>
              </a:rPr>
              <a:t>Aujourd’hui l’ESS</a:t>
            </a:r>
            <a:r>
              <a:rPr lang="fr-FR" sz="1050" b="0" dirty="0">
                <a:solidFill>
                  <a:srgbClr val="097072"/>
                </a:solidFill>
                <a:latin typeface="Typo Quik Light" panose="02000500000000000000" pitchFamily="2" charset="0"/>
                <a:cs typeface="Sarala" panose="020B0604020202020204" charset="0"/>
              </a:rPr>
              <a:t>*</a:t>
            </a:r>
            <a:r>
              <a:rPr lang="fr-FR" sz="1400" b="0" dirty="0">
                <a:solidFill>
                  <a:srgbClr val="097072"/>
                </a:solidFill>
                <a:latin typeface="Typo Quik Light" panose="02000500000000000000" pitchFamily="2" charset="0"/>
                <a:cs typeface="Sarala" panose="020B0604020202020204" charset="0"/>
              </a:rPr>
              <a:t> apparaît bien comme une véritable force pour répondre aux attentes et aux besoins non satisfaits des acheteurs publics ou privés, et pourtant il lui faut disposer d’une meilleure lisibilité et visibilité, pour affirmer sa pertinence. </a:t>
            </a:r>
          </a:p>
          <a:p>
            <a:pPr lvl="0">
              <a:lnSpc>
                <a:spcPct val="95000"/>
              </a:lnSpc>
              <a:spcBef>
                <a:spcPts val="1200"/>
              </a:spcBef>
              <a:spcAft>
                <a:spcPts val="1200"/>
              </a:spcAft>
            </a:pPr>
            <a:r>
              <a:rPr lang="fr-FR" sz="1400" b="0" dirty="0">
                <a:solidFill>
                  <a:srgbClr val="097072"/>
                </a:solidFill>
                <a:latin typeface="Typo Quik Light" panose="02000500000000000000" pitchFamily="2" charset="0"/>
                <a:cs typeface="Sarala" panose="020B0604020202020204" charset="0"/>
              </a:rPr>
              <a:t>Il est donc nécessaire de mettre en phase les besoins exprimés par les acheteurs et la capacité des structures de l’ESS à répondre à ce besoin. </a:t>
            </a:r>
          </a:p>
        </p:txBody>
      </p:sp>
      <p:sp>
        <p:nvSpPr>
          <p:cNvPr id="7" name="Rectangle 6"/>
          <p:cNvSpPr/>
          <p:nvPr/>
        </p:nvSpPr>
        <p:spPr>
          <a:xfrm>
            <a:off x="0" y="460680"/>
            <a:ext cx="85344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33999" y="3120332"/>
            <a:ext cx="5015552" cy="152502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p:cNvSpPr txBox="1">
            <a:spLocks/>
          </p:cNvSpPr>
          <p:nvPr/>
        </p:nvSpPr>
        <p:spPr>
          <a:xfrm>
            <a:off x="433999" y="3134686"/>
            <a:ext cx="5015553" cy="12803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lvl="0">
              <a:lnSpc>
                <a:spcPct val="95000"/>
              </a:lnSpc>
              <a:spcAft>
                <a:spcPts val="1200"/>
              </a:spcAft>
            </a:pPr>
            <a:r>
              <a:rPr lang="fr-FR" sz="900" dirty="0">
                <a:solidFill>
                  <a:schemeClr val="bg1"/>
                </a:solidFill>
                <a:latin typeface="Typo Quik Light" panose="02000500000000000000" pitchFamily="2" charset="0"/>
                <a:cs typeface="Sarala" panose="020B0604020202020204" charset="0"/>
              </a:rPr>
              <a:t>* L’économie sociale et solidaire </a:t>
            </a:r>
            <a:r>
              <a:rPr lang="fr-FR" sz="900" b="0" dirty="0">
                <a:solidFill>
                  <a:schemeClr val="bg1"/>
                </a:solidFill>
                <a:latin typeface="Typo Quik Light" panose="02000500000000000000" pitchFamily="2" charset="0"/>
                <a:cs typeface="Sarala" panose="020B0604020202020204" charset="0"/>
              </a:rPr>
              <a:t>(ESS) rassemble les entreprises qui cherchent à concilier solidarité, performances économiques et utilité sociale. Acteur économique de poids, l'ESS représente 10 % du PIB et près de 14 % des emplois privés en Franc, un secteur qui compte environ 220 000 entreprises et structures et 2,4 millions de </a:t>
            </a:r>
            <a:r>
              <a:rPr lang="fr-FR" sz="900" b="0" dirty="0" err="1">
                <a:solidFill>
                  <a:schemeClr val="bg1"/>
                </a:solidFill>
                <a:latin typeface="Typo Quik Light" panose="02000500000000000000" pitchFamily="2" charset="0"/>
                <a:cs typeface="Sarala" panose="020B0604020202020204" charset="0"/>
              </a:rPr>
              <a:t>salarié.e.s</a:t>
            </a:r>
            <a:r>
              <a:rPr lang="fr-FR" sz="900" b="0" dirty="0">
                <a:solidFill>
                  <a:schemeClr val="bg1"/>
                </a:solidFill>
                <a:latin typeface="Typo Quik Light" panose="02000500000000000000" pitchFamily="2" charset="0"/>
                <a:cs typeface="Sarala" panose="020B0604020202020204" charset="0"/>
              </a:rPr>
              <a:t>.</a:t>
            </a:r>
          </a:p>
          <a:p>
            <a:pPr lvl="0">
              <a:lnSpc>
                <a:spcPct val="95000"/>
              </a:lnSpc>
            </a:pPr>
            <a:r>
              <a:rPr lang="fr-FR" sz="900" dirty="0">
                <a:solidFill>
                  <a:schemeClr val="bg1"/>
                </a:solidFill>
                <a:latin typeface="Typo Quik Light" panose="02000500000000000000" pitchFamily="2" charset="0"/>
                <a:cs typeface="Sarala" panose="020B0604020202020204" charset="0"/>
              </a:rPr>
              <a:t>Quelques principes de l’ESS :</a:t>
            </a:r>
          </a:p>
        </p:txBody>
      </p:sp>
      <p:sp>
        <p:nvSpPr>
          <p:cNvPr id="5" name="Rectangle 4"/>
          <p:cNvSpPr/>
          <p:nvPr/>
        </p:nvSpPr>
        <p:spPr>
          <a:xfrm>
            <a:off x="913718" y="3981713"/>
            <a:ext cx="4572000" cy="618631"/>
          </a:xfrm>
          <a:prstGeom prst="rect">
            <a:avLst/>
          </a:prstGeom>
        </p:spPr>
        <p:txBody>
          <a:bodyPr>
            <a:spAutoFit/>
          </a:bodyPr>
          <a:lstStyle/>
          <a:p>
            <a:pPr marL="171450" lvl="4" indent="-171450">
              <a:lnSpc>
                <a:spcPct val="95000"/>
              </a:lnSpc>
              <a:buClr>
                <a:schemeClr val="bg1"/>
              </a:buClr>
              <a:buSzPct val="75000"/>
              <a:buFont typeface="Wingdings" panose="05000000000000000000" pitchFamily="2" charset="2"/>
              <a:buChar char="ü"/>
            </a:pPr>
            <a:r>
              <a:rPr lang="fr-FR" sz="900" dirty="0">
                <a:solidFill>
                  <a:schemeClr val="bg1"/>
                </a:solidFill>
                <a:latin typeface="Typo Quik Light" panose="02000500000000000000" pitchFamily="2" charset="0"/>
                <a:cs typeface="Sarala" panose="020B0604020202020204" charset="0"/>
              </a:rPr>
              <a:t>gestion démocratique,</a:t>
            </a:r>
          </a:p>
          <a:p>
            <a:pPr marL="171450" lvl="2" indent="-171450">
              <a:lnSpc>
                <a:spcPct val="95000"/>
              </a:lnSpc>
              <a:buClr>
                <a:schemeClr val="bg1"/>
              </a:buClr>
              <a:buSzPct val="75000"/>
              <a:buFont typeface="Wingdings" panose="05000000000000000000" pitchFamily="2" charset="2"/>
              <a:buChar char="ü"/>
            </a:pPr>
            <a:r>
              <a:rPr lang="fr-FR" sz="900" dirty="0">
                <a:solidFill>
                  <a:schemeClr val="bg1"/>
                </a:solidFill>
                <a:latin typeface="Typo Quik Light" panose="02000500000000000000" pitchFamily="2" charset="0"/>
                <a:cs typeface="Sarala" panose="020B0604020202020204" charset="0"/>
              </a:rPr>
              <a:t>utilité collective ou sociale du projet,</a:t>
            </a:r>
          </a:p>
          <a:p>
            <a:pPr marL="171450" lvl="2" indent="-171450">
              <a:lnSpc>
                <a:spcPct val="95000"/>
              </a:lnSpc>
              <a:buClr>
                <a:schemeClr val="bg1"/>
              </a:buClr>
              <a:buSzPct val="75000"/>
              <a:buFont typeface="Wingdings" panose="05000000000000000000" pitchFamily="2" charset="2"/>
              <a:buChar char="ü"/>
            </a:pPr>
            <a:r>
              <a:rPr lang="fr-FR" sz="900" dirty="0">
                <a:solidFill>
                  <a:schemeClr val="bg1"/>
                </a:solidFill>
                <a:latin typeface="Typo Quik Light" panose="02000500000000000000" pitchFamily="2" charset="0"/>
                <a:cs typeface="Sarala" panose="020B0604020202020204" charset="0"/>
              </a:rPr>
              <a:t>mixité des ressources,</a:t>
            </a:r>
          </a:p>
          <a:p>
            <a:pPr marL="171450" lvl="2" indent="-171450">
              <a:lnSpc>
                <a:spcPct val="95000"/>
              </a:lnSpc>
              <a:buClr>
                <a:schemeClr val="bg1"/>
              </a:buClr>
              <a:buSzPct val="75000"/>
              <a:buFont typeface="Wingdings" panose="05000000000000000000" pitchFamily="2" charset="2"/>
              <a:buChar char="ü"/>
            </a:pPr>
            <a:r>
              <a:rPr lang="fr-FR" sz="900" dirty="0">
                <a:solidFill>
                  <a:schemeClr val="bg1"/>
                </a:solidFill>
                <a:latin typeface="Typo Quik Light" panose="02000500000000000000" pitchFamily="2" charset="0"/>
                <a:cs typeface="Sarala" panose="020B0604020202020204" charset="0"/>
              </a:rPr>
              <a:t>non-</a:t>
            </a:r>
            <a:r>
              <a:rPr lang="fr-FR" sz="900" dirty="0" err="1">
                <a:solidFill>
                  <a:schemeClr val="bg1"/>
                </a:solidFill>
                <a:latin typeface="Typo Quik Light" panose="02000500000000000000" pitchFamily="2" charset="0"/>
                <a:cs typeface="Sarala" panose="020B0604020202020204" charset="0"/>
              </a:rPr>
              <a:t>lucrativité</a:t>
            </a:r>
            <a:r>
              <a:rPr lang="fr-FR" sz="900" dirty="0">
                <a:solidFill>
                  <a:schemeClr val="bg1"/>
                </a:solidFill>
                <a:latin typeface="Typo Quik Light" panose="02000500000000000000" pitchFamily="2" charset="0"/>
                <a:cs typeface="Sarala" panose="020B0604020202020204" charset="0"/>
              </a:rPr>
              <a:t> individuelle.</a:t>
            </a:r>
          </a:p>
        </p:txBody>
      </p:sp>
    </p:spTree>
    <p:extLst>
      <p:ext uri="{BB962C8B-B14F-4D97-AF65-F5344CB8AC3E}">
        <p14:creationId xmlns:p14="http://schemas.microsoft.com/office/powerpoint/2010/main" val="3849216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4926842" y="3554"/>
            <a:ext cx="3653278" cy="5143500"/>
          </a:xfrm>
          <a:prstGeom prst="rect">
            <a:avLst/>
          </a:prstGeom>
          <a:solidFill>
            <a:srgbClr val="D9E9E9"/>
          </a:solidFill>
          <a:ln>
            <a:solidFill>
              <a:srgbClr val="D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6740" y="4762500"/>
            <a:ext cx="499872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4091939"/>
            <a:ext cx="85344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7353300" y="3553"/>
            <a:ext cx="1790700" cy="62128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2" name="Imag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9160" y="289559"/>
            <a:ext cx="4183380" cy="4183380"/>
          </a:xfrm>
          <a:prstGeom prst="rect">
            <a:avLst/>
          </a:prstGeom>
        </p:spPr>
      </p:pic>
      <p:sp>
        <p:nvSpPr>
          <p:cNvPr id="34" name="Titre 1"/>
          <p:cNvSpPr txBox="1">
            <a:spLocks/>
          </p:cNvSpPr>
          <p:nvPr/>
        </p:nvSpPr>
        <p:spPr>
          <a:xfrm>
            <a:off x="0" y="289559"/>
            <a:ext cx="4776952" cy="7581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r>
              <a:rPr lang="fr-FR" sz="2000" dirty="0">
                <a:solidFill>
                  <a:srgbClr val="097072"/>
                </a:solidFill>
                <a:latin typeface="Typo Quik" panose="02000500000000000000" pitchFamily="2" charset="0"/>
                <a:cs typeface="Sarala" panose="020B0604020202020204" charset="0"/>
              </a:rPr>
              <a:t>ACHATS SOCIALEMENT &amp; ECOLOGIQUEMENT RESPONSABLES ?</a:t>
            </a:r>
          </a:p>
        </p:txBody>
      </p:sp>
      <p:sp>
        <p:nvSpPr>
          <p:cNvPr id="9" name="Titre 1"/>
          <p:cNvSpPr txBox="1">
            <a:spLocks/>
          </p:cNvSpPr>
          <p:nvPr/>
        </p:nvSpPr>
        <p:spPr>
          <a:xfrm>
            <a:off x="-4598" y="1584960"/>
            <a:ext cx="4931440" cy="229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lnSpc>
                <a:spcPct val="95000"/>
              </a:lnSpc>
              <a:spcAft>
                <a:spcPts val="1200"/>
              </a:spcAft>
            </a:pPr>
            <a:r>
              <a:rPr lang="fr-FR" sz="1600" b="0" dirty="0">
                <a:solidFill>
                  <a:srgbClr val="097072"/>
                </a:solidFill>
                <a:latin typeface="Typo Quik Light" panose="02000500000000000000" pitchFamily="2" charset="0"/>
                <a:cs typeface="Sarala" panose="020B0604020202020204" charset="0"/>
              </a:rPr>
              <a:t>Un achat socialement et écologiquement responsable se dit d’un achat de biens ou de services auprès d’une entreprise de l’ESS qui poursuit une utilité sociale, respecte l’environnement et favorise le développement économique locale. </a:t>
            </a:r>
          </a:p>
        </p:txBody>
      </p:sp>
    </p:spTree>
    <p:extLst>
      <p:ext uri="{BB962C8B-B14F-4D97-AF65-F5344CB8AC3E}">
        <p14:creationId xmlns:p14="http://schemas.microsoft.com/office/powerpoint/2010/main" val="3537981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27"/>
        <p:cNvGrpSpPr/>
        <p:nvPr/>
      </p:nvGrpSpPr>
      <p:grpSpPr>
        <a:xfrm>
          <a:off x="0" y="0"/>
          <a:ext cx="0" cy="0"/>
          <a:chOff x="0" y="0"/>
          <a:chExt cx="0" cy="0"/>
        </a:xfrm>
      </p:grpSpPr>
      <p:sp>
        <p:nvSpPr>
          <p:cNvPr id="7" name="Rectangle 6"/>
          <p:cNvSpPr/>
          <p:nvPr/>
        </p:nvSpPr>
        <p:spPr>
          <a:xfrm>
            <a:off x="0" y="1480478"/>
            <a:ext cx="7315200" cy="3282022"/>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9" name="Google Shape;329;p21"/>
          <p:cNvSpPr txBox="1">
            <a:spLocks noGrp="1"/>
          </p:cNvSpPr>
          <p:nvPr>
            <p:ph type="body" idx="1"/>
          </p:nvPr>
        </p:nvSpPr>
        <p:spPr>
          <a:xfrm>
            <a:off x="426719" y="1312114"/>
            <a:ext cx="5915719" cy="3282022"/>
          </a:xfrm>
          <a:prstGeom prst="rect">
            <a:avLst/>
          </a:prstGeom>
        </p:spPr>
        <p:txBody>
          <a:bodyPr spcFirstLastPara="1" wrap="square" lIns="91425" tIns="91425" rIns="91425" bIns="91425" anchor="t" anchorCtr="0">
            <a:spAutoFit/>
          </a:bodyPr>
          <a:lstStyle/>
          <a:p>
            <a:pPr marL="0" lvl="0" indent="0" algn="l" rtl="0">
              <a:lnSpc>
                <a:spcPct val="95000"/>
              </a:lnSpc>
              <a:spcBef>
                <a:spcPts val="1800"/>
              </a:spcBef>
              <a:spcAft>
                <a:spcPts val="0"/>
              </a:spcAft>
              <a:buNone/>
            </a:pPr>
            <a:r>
              <a:rPr lang="fr" sz="1400" b="1" dirty="0">
                <a:solidFill>
                  <a:schemeClr val="bg1"/>
                </a:solidFill>
                <a:latin typeface="Typo Quik Light" panose="02000500000000000000" pitchFamily="2" charset="0"/>
                <a:cs typeface="Sarala" panose="020B0604020202020204" charset="0"/>
              </a:rPr>
              <a:t>La Semaine ASER</a:t>
            </a:r>
            <a:r>
              <a:rPr lang="fr" sz="1400" dirty="0">
                <a:solidFill>
                  <a:schemeClr val="bg1"/>
                </a:solidFill>
                <a:latin typeface="Typo Quik Light" panose="02000500000000000000" pitchFamily="2" charset="0"/>
                <a:cs typeface="Sarala" panose="020B0604020202020204" charset="0"/>
              </a:rPr>
              <a:t> a pour ambition d’être un événement fort qui favorise les rencontres et l’interconnaissance entre les entrepreneurs de l’économie sociale et solidaire et les publics cibles* autour de thématiques d’actualité ou de stratégies d’achats : RSE, clauses sociales ou environnementales, innovation sociale, sourcing, groupement d’entreprises, etc.</a:t>
            </a:r>
            <a:endParaRPr sz="1400" dirty="0">
              <a:solidFill>
                <a:schemeClr val="bg1"/>
              </a:solidFill>
              <a:latin typeface="Typo Quik Light" panose="02000500000000000000" pitchFamily="2" charset="0"/>
              <a:cs typeface="Sarala" panose="020B0604020202020204" charset="0"/>
            </a:endParaRPr>
          </a:p>
          <a:p>
            <a:pPr marL="0" lvl="0" indent="0" algn="l" rtl="0">
              <a:lnSpc>
                <a:spcPct val="95000"/>
              </a:lnSpc>
              <a:spcBef>
                <a:spcPts val="1200"/>
              </a:spcBef>
              <a:spcAft>
                <a:spcPts val="0"/>
              </a:spcAft>
              <a:buNone/>
            </a:pPr>
            <a:r>
              <a:rPr lang="fr" sz="1400" b="1" dirty="0">
                <a:solidFill>
                  <a:schemeClr val="bg1"/>
                </a:solidFill>
                <a:latin typeface="Typo Quik Light" panose="02000500000000000000" pitchFamily="2" charset="0"/>
                <a:cs typeface="Sarala" panose="020B0604020202020204" charset="0"/>
              </a:rPr>
              <a:t>Initiée par ESS France avec les Chambres régionales de l’économie sociale et solidaire</a:t>
            </a:r>
            <a:r>
              <a:rPr lang="fr" sz="1400" dirty="0">
                <a:solidFill>
                  <a:schemeClr val="bg1"/>
                </a:solidFill>
                <a:latin typeface="Typo Quik Light" panose="02000500000000000000" pitchFamily="2" charset="0"/>
                <a:cs typeface="Sarala" panose="020B0604020202020204" charset="0"/>
              </a:rPr>
              <a:t>, les acteurs de l’ESS co-organisent des rencontres pour informer et outiller efficacement les acheteurs publics ou privés à mieux appréhender les achats socialement et écologiquement responsables. Ils participent à la construction du programme en inscrivant leurs activités avec des conférences, des ateliers, des visites d’entreprises, des rencontres d’affaires, etc.</a:t>
            </a:r>
          </a:p>
          <a:p>
            <a:pPr marL="0" lvl="0" indent="0" algn="l" rtl="0">
              <a:lnSpc>
                <a:spcPct val="95000"/>
              </a:lnSpc>
              <a:spcBef>
                <a:spcPts val="1200"/>
              </a:spcBef>
              <a:spcAft>
                <a:spcPts val="1200"/>
              </a:spcAft>
              <a:buNone/>
            </a:pPr>
            <a:r>
              <a:rPr lang="fr" sz="1050" i="1" dirty="0">
                <a:solidFill>
                  <a:schemeClr val="bg1"/>
                </a:solidFill>
                <a:latin typeface="Typo Quik Light" panose="02000500000000000000" pitchFamily="2" charset="0"/>
                <a:cs typeface="Sarala" panose="020B0604020202020204" charset="0"/>
              </a:rPr>
              <a:t>* Acheteurs publics et/ou privés, prescripteurs, donneurs d’ordre, etc. </a:t>
            </a:r>
            <a:endParaRPr sz="1050" i="1" dirty="0">
              <a:solidFill>
                <a:schemeClr val="bg1"/>
              </a:solidFill>
              <a:latin typeface="Typo Quik Light" panose="02000500000000000000" pitchFamily="2" charset="0"/>
              <a:cs typeface="Sarala" panose="020B0604020202020204" charset="0"/>
            </a:endParaRPr>
          </a:p>
        </p:txBody>
      </p:sp>
      <p:sp>
        <p:nvSpPr>
          <p:cNvPr id="9" name="Titre 1"/>
          <p:cNvSpPr txBox="1">
            <a:spLocks/>
          </p:cNvSpPr>
          <p:nvPr/>
        </p:nvSpPr>
        <p:spPr>
          <a:xfrm>
            <a:off x="426720" y="289560"/>
            <a:ext cx="4160520" cy="15340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r>
              <a:rPr lang="fr-FR" sz="1800" cap="all" dirty="0">
                <a:solidFill>
                  <a:srgbClr val="097072"/>
                </a:solidFill>
                <a:latin typeface="Typo Quik" panose="02000500000000000000" pitchFamily="2" charset="0"/>
                <a:cs typeface="Sarala" panose="020B0604020202020204" charset="0"/>
              </a:rPr>
              <a:t>A propos de la </a:t>
            </a:r>
            <a:r>
              <a:rPr lang="fr-FR" sz="2000" cap="all" dirty="0">
                <a:solidFill>
                  <a:srgbClr val="097072"/>
                </a:solidFill>
                <a:latin typeface="Typo Quik" panose="02000500000000000000" pitchFamily="2" charset="0"/>
                <a:cs typeface="Sarala" panose="020B0604020202020204" charset="0"/>
              </a:rPr>
              <a:t>semaine</a:t>
            </a:r>
            <a:r>
              <a:rPr lang="fr-FR" sz="1800" cap="all" dirty="0">
                <a:solidFill>
                  <a:srgbClr val="097072"/>
                </a:solidFill>
                <a:latin typeface="Typo Quik" panose="02000500000000000000" pitchFamily="2" charset="0"/>
                <a:cs typeface="Sarala" panose="020B0604020202020204" charset="0"/>
              </a:rPr>
              <a:t> ASER </a:t>
            </a:r>
          </a:p>
        </p:txBody>
      </p:sp>
      <p:sp>
        <p:nvSpPr>
          <p:cNvPr id="10" name="Rectangle 9"/>
          <p:cNvSpPr/>
          <p:nvPr/>
        </p:nvSpPr>
        <p:spPr>
          <a:xfrm>
            <a:off x="426720" y="936244"/>
            <a:ext cx="7176657" cy="326243"/>
          </a:xfrm>
          <a:prstGeom prst="rect">
            <a:avLst/>
          </a:prstGeom>
        </p:spPr>
        <p:txBody>
          <a:bodyPr wrap="square">
            <a:spAutoFit/>
          </a:bodyPr>
          <a:lstStyle/>
          <a:p>
            <a:pPr lvl="0">
              <a:lnSpc>
                <a:spcPct val="95000"/>
              </a:lnSpc>
              <a:spcBef>
                <a:spcPts val="1200"/>
              </a:spcBef>
            </a:pPr>
            <a:r>
              <a:rPr lang="fr-FR" sz="1600" dirty="0">
                <a:solidFill>
                  <a:schemeClr val="accent3">
                    <a:lumMod val="75000"/>
                  </a:schemeClr>
                </a:solidFill>
                <a:latin typeface="Typo Quik Light" panose="02000500000000000000" pitchFamily="2" charset="0"/>
                <a:cs typeface="Sarala" panose="020B0604020202020204" charset="0"/>
              </a:rPr>
              <a:t>Un événement qui s’inscrit dans les parcours thématiques du mois de l’ESS 2021</a:t>
            </a:r>
          </a:p>
        </p:txBody>
      </p:sp>
      <p:sp>
        <p:nvSpPr>
          <p:cNvPr id="14" name="Rectangle 13"/>
          <p:cNvSpPr/>
          <p:nvPr/>
        </p:nvSpPr>
        <p:spPr>
          <a:xfrm flipV="1">
            <a:off x="8115300" y="7123"/>
            <a:ext cx="1028700" cy="328654"/>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5052" y="3882788"/>
            <a:ext cx="3628948" cy="1210037"/>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101" y="1647957"/>
            <a:ext cx="2801561" cy="28015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27"/>
        <p:cNvGrpSpPr/>
        <p:nvPr/>
      </p:nvGrpSpPr>
      <p:grpSpPr>
        <a:xfrm>
          <a:off x="0" y="0"/>
          <a:ext cx="0" cy="0"/>
          <a:chOff x="0" y="0"/>
          <a:chExt cx="0" cy="0"/>
        </a:xfrm>
      </p:grpSpPr>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688" y="1959606"/>
            <a:ext cx="2183787" cy="2183787"/>
          </a:xfrm>
          <a:prstGeom prst="rect">
            <a:avLst/>
          </a:prstGeom>
        </p:spPr>
      </p:pic>
      <p:sp>
        <p:nvSpPr>
          <p:cNvPr id="37" name="Rectangle 36"/>
          <p:cNvSpPr/>
          <p:nvPr/>
        </p:nvSpPr>
        <p:spPr>
          <a:xfrm>
            <a:off x="1854201" y="594743"/>
            <a:ext cx="7011200" cy="914403"/>
          </a:xfrm>
          <a:prstGeom prst="rect">
            <a:avLst/>
          </a:prstGeom>
          <a:solidFill>
            <a:srgbClr val="D9E9E9"/>
          </a:solidFill>
          <a:ln>
            <a:solidFill>
              <a:srgbClr val="D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9" name="Google Shape;329;p21"/>
          <p:cNvSpPr txBox="1">
            <a:spLocks noGrp="1"/>
          </p:cNvSpPr>
          <p:nvPr>
            <p:ph type="body" idx="1"/>
          </p:nvPr>
        </p:nvSpPr>
        <p:spPr>
          <a:xfrm>
            <a:off x="1854201" y="590262"/>
            <a:ext cx="7011200" cy="772627"/>
          </a:xfrm>
          <a:prstGeom prst="rect">
            <a:avLst/>
          </a:prstGeom>
        </p:spPr>
        <p:txBody>
          <a:bodyPr spcFirstLastPara="1" wrap="square" lIns="91425" tIns="91425" rIns="91425" bIns="91425" anchor="t" anchorCtr="0">
            <a:noAutofit/>
          </a:bodyPr>
          <a:lstStyle/>
          <a:p>
            <a:pPr marL="0" lvl="0" indent="0">
              <a:lnSpc>
                <a:spcPct val="95000"/>
              </a:lnSpc>
              <a:buNone/>
            </a:pPr>
            <a:r>
              <a:rPr lang="fr-FR" sz="1400" dirty="0">
                <a:solidFill>
                  <a:srgbClr val="097072"/>
                </a:solidFill>
                <a:latin typeface="Typo Quik Light" panose="02000500000000000000" pitchFamily="2" charset="0"/>
                <a:cs typeface="Sarala" panose="020B0604020202020204" charset="0"/>
              </a:rPr>
              <a:t>Retenir l’attention des acteurs de l’ESS et des publics cibles qui connaissent déjà les </a:t>
            </a:r>
            <a:r>
              <a:rPr lang="fr-FR" sz="1400" b="1" dirty="0">
                <a:solidFill>
                  <a:srgbClr val="097072"/>
                </a:solidFill>
                <a:latin typeface="Typo Quik Light" panose="02000500000000000000" pitchFamily="2" charset="0"/>
                <a:cs typeface="Sarala" panose="020B0604020202020204" charset="0"/>
              </a:rPr>
              <a:t>SPASER « Schémas de Promotion des Achats Socialement et </a:t>
            </a:r>
            <a:r>
              <a:rPr lang="fr-FR" sz="1400" b="1" cap="all" dirty="0">
                <a:solidFill>
                  <a:srgbClr val="097072"/>
                </a:solidFill>
                <a:latin typeface="Typo Quik Light" panose="02000500000000000000" pitchFamily="2" charset="0"/>
                <a:cs typeface="Sarala" panose="020B0604020202020204" charset="0"/>
              </a:rPr>
              <a:t>é</a:t>
            </a:r>
            <a:r>
              <a:rPr lang="fr-FR" sz="1400" b="1" dirty="0">
                <a:solidFill>
                  <a:srgbClr val="097072"/>
                </a:solidFill>
                <a:latin typeface="Typo Quik Light" panose="02000500000000000000" pitchFamily="2" charset="0"/>
                <a:cs typeface="Sarala" panose="020B0604020202020204" charset="0"/>
              </a:rPr>
              <a:t>cologiquement Responsables</a:t>
            </a:r>
            <a:r>
              <a:rPr lang="fr-FR" sz="1400" dirty="0">
                <a:solidFill>
                  <a:srgbClr val="097072"/>
                </a:solidFill>
                <a:latin typeface="Typo Quik Light" panose="02000500000000000000" pitchFamily="2" charset="0"/>
                <a:cs typeface="Sarala" panose="020B0604020202020204" charset="0"/>
              </a:rPr>
              <a:t> </a:t>
            </a:r>
          </a:p>
          <a:p>
            <a:pPr marL="0" lvl="0" indent="0" algn="l" rtl="0">
              <a:lnSpc>
                <a:spcPct val="95000"/>
              </a:lnSpc>
              <a:spcAft>
                <a:spcPts val="0"/>
              </a:spcAft>
              <a:buNone/>
            </a:pPr>
            <a:endParaRPr sz="1400" dirty="0">
              <a:solidFill>
                <a:srgbClr val="097072"/>
              </a:solidFill>
              <a:latin typeface="Typo Quik Light" panose="02000500000000000000" pitchFamily="2" charset="0"/>
              <a:cs typeface="Sarala" panose="020B0604020202020204" charset="0"/>
            </a:endParaRPr>
          </a:p>
        </p:txBody>
      </p:sp>
      <p:sp>
        <p:nvSpPr>
          <p:cNvPr id="6" name="Google Shape;310;p18"/>
          <p:cNvSpPr txBox="1">
            <a:spLocks noGrp="1"/>
          </p:cNvSpPr>
          <p:nvPr>
            <p:ph type="title"/>
          </p:nvPr>
        </p:nvSpPr>
        <p:spPr>
          <a:xfrm>
            <a:off x="441074" y="0"/>
            <a:ext cx="4664326" cy="594743"/>
          </a:xfrm>
          <a:prstGeom prst="rect">
            <a:avLst/>
          </a:prstGeom>
        </p:spPr>
        <p:txBody>
          <a:bodyPr spcFirstLastPara="1" wrap="square" lIns="91425" tIns="91425" rIns="91425" bIns="91425" anchor="t" anchorCtr="0">
            <a:noAutofit/>
          </a:bodyPr>
          <a:lstStyle/>
          <a:p>
            <a:pPr marL="0" lvl="0" indent="0" algn="ctr" rtl="0">
              <a:lnSpc>
                <a:spcPct val="115000"/>
              </a:lnSpc>
              <a:spcAft>
                <a:spcPts val="400"/>
              </a:spcAft>
              <a:buSzPts val="990"/>
              <a:buNone/>
            </a:pPr>
            <a:r>
              <a:rPr lang="fr" sz="2000" cap="all" dirty="0">
                <a:solidFill>
                  <a:srgbClr val="097072"/>
                </a:solidFill>
                <a:latin typeface="Typo Quik" panose="02000500000000000000" pitchFamily="2" charset="0"/>
                <a:cs typeface="Sarala" panose="020B0604020202020204" charset="0"/>
              </a:rPr>
              <a:t>Pourquoi l’acronyme « ASER » ?</a:t>
            </a:r>
            <a:endParaRPr sz="2000" cap="all" dirty="0">
              <a:solidFill>
                <a:srgbClr val="097072"/>
              </a:solidFill>
              <a:latin typeface="Typo Quik" panose="02000500000000000000" pitchFamily="2" charset="0"/>
              <a:cs typeface="Sarala" panose="020B0604020202020204" charset="0"/>
            </a:endParaRPr>
          </a:p>
        </p:txBody>
      </p:sp>
      <p:sp>
        <p:nvSpPr>
          <p:cNvPr id="5" name="Google Shape;310;p18"/>
          <p:cNvSpPr txBox="1">
            <a:spLocks/>
          </p:cNvSpPr>
          <p:nvPr/>
        </p:nvSpPr>
        <p:spPr>
          <a:xfrm>
            <a:off x="1" y="1770785"/>
            <a:ext cx="9143999" cy="6387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lnSpc>
                <a:spcPct val="115000"/>
              </a:lnSpc>
              <a:spcAft>
                <a:spcPts val="400"/>
              </a:spcAft>
              <a:buSzPts val="990"/>
            </a:pPr>
            <a:r>
              <a:rPr lang="fr-FR" sz="2000" cap="all" dirty="0">
                <a:solidFill>
                  <a:srgbClr val="097072"/>
                </a:solidFill>
                <a:latin typeface="Typo Quik" panose="02000500000000000000" pitchFamily="2" charset="0"/>
                <a:cs typeface="Sarala" panose="020B0604020202020204" charset="0"/>
              </a:rPr>
              <a:t>Qu’est-ce qu’un « SPASER</a:t>
            </a:r>
            <a:r>
              <a:rPr lang="fr-FR" sz="1600" cap="all" dirty="0">
                <a:solidFill>
                  <a:srgbClr val="097072"/>
                </a:solidFill>
                <a:latin typeface="Typo Quik" panose="02000500000000000000" pitchFamily="2" charset="0"/>
                <a:cs typeface="Sarala" panose="020B0604020202020204" charset="0"/>
              </a:rPr>
              <a:t>*</a:t>
            </a:r>
            <a:r>
              <a:rPr lang="fr-FR" sz="2000" cap="all" dirty="0">
                <a:solidFill>
                  <a:srgbClr val="097072"/>
                </a:solidFill>
                <a:latin typeface="Typo Quik" panose="02000500000000000000" pitchFamily="2" charset="0"/>
                <a:cs typeface="Sarala" panose="020B0604020202020204" charset="0"/>
              </a:rPr>
              <a:t> » ?</a:t>
            </a:r>
          </a:p>
        </p:txBody>
      </p:sp>
      <p:sp>
        <p:nvSpPr>
          <p:cNvPr id="29" name="Rectangle 28"/>
          <p:cNvSpPr/>
          <p:nvPr/>
        </p:nvSpPr>
        <p:spPr>
          <a:xfrm flipV="1">
            <a:off x="7677372" y="1960062"/>
            <a:ext cx="1466628" cy="47872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 name="Rectangle 2">
            <a:hlinkClick r:id="rId4"/>
          </p:cNvPr>
          <p:cNvSpPr/>
          <p:nvPr/>
        </p:nvSpPr>
        <p:spPr>
          <a:xfrm>
            <a:off x="7865055" y="2072246"/>
            <a:ext cx="1008609" cy="276999"/>
          </a:xfrm>
          <a:prstGeom prst="rect">
            <a:avLst/>
          </a:prstGeom>
        </p:spPr>
        <p:txBody>
          <a:bodyPr wrap="none">
            <a:spAutoFit/>
          </a:bodyPr>
          <a:lstStyle/>
          <a:p>
            <a:r>
              <a:rPr lang="fr-FR" sz="1200" b="1" dirty="0">
                <a:solidFill>
                  <a:schemeClr val="bg1"/>
                </a:solidFill>
                <a:latin typeface="Typo Quik Light" panose="02000500000000000000" pitchFamily="2" charset="0"/>
                <a:cs typeface="Sarala" panose="020B0604020202020204" charset="0"/>
              </a:rPr>
              <a:t>* Plus d’infos</a:t>
            </a:r>
          </a:p>
        </p:txBody>
      </p:sp>
      <p:sp>
        <p:nvSpPr>
          <p:cNvPr id="36" name="Rectangle 35"/>
          <p:cNvSpPr/>
          <p:nvPr/>
        </p:nvSpPr>
        <p:spPr>
          <a:xfrm>
            <a:off x="0" y="2285996"/>
            <a:ext cx="6172200" cy="2682531"/>
          </a:xfrm>
          <a:prstGeom prst="rect">
            <a:avLst/>
          </a:prstGeom>
          <a:solidFill>
            <a:srgbClr val="D9E9E9"/>
          </a:solidFill>
          <a:ln>
            <a:solidFill>
              <a:srgbClr val="D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flipV="1">
            <a:off x="0" y="-1"/>
            <a:ext cx="441074" cy="685799"/>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Google Shape;329;p21"/>
          <p:cNvSpPr txBox="1">
            <a:spLocks/>
          </p:cNvSpPr>
          <p:nvPr/>
        </p:nvSpPr>
        <p:spPr>
          <a:xfrm>
            <a:off x="211256" y="2280572"/>
            <a:ext cx="5749688" cy="23669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None/>
            </a:pPr>
            <a:r>
              <a:rPr lang="fr-FR" sz="1400" dirty="0">
                <a:solidFill>
                  <a:srgbClr val="097072"/>
                </a:solidFill>
                <a:latin typeface="Typo Quik Light" panose="02000500000000000000" pitchFamily="2" charset="0"/>
                <a:cs typeface="Sarala" panose="020B0604020202020204" charset="0"/>
              </a:rPr>
              <a:t>Afin  d’encourager  les  acheteurs  publics  dans  la  voie  des  achats responsables,  l’article  13  de  la  loi  n°2014-856  du  31  juillet  2014 relative à l’économie sociale et solidaire, a instauré l’obligation d’adopter et de publier </a:t>
            </a:r>
            <a:r>
              <a:rPr lang="fr-FR" sz="1400" b="1" dirty="0">
                <a:solidFill>
                  <a:srgbClr val="097072"/>
                </a:solidFill>
                <a:latin typeface="Typo Quik Light" panose="02000500000000000000" pitchFamily="2" charset="0"/>
                <a:cs typeface="Sarala" panose="020B0604020202020204" charset="0"/>
              </a:rPr>
              <a:t>un  schéma  de   promotion   des   achats   publics   socialement   et   écologiquement   responsables.</a:t>
            </a:r>
          </a:p>
          <a:p>
            <a:pPr marL="0" indent="0">
              <a:lnSpc>
                <a:spcPct val="95000"/>
              </a:lnSpc>
              <a:buNone/>
            </a:pPr>
            <a:endParaRPr lang="fr-FR" sz="1000" b="1" dirty="0">
              <a:solidFill>
                <a:srgbClr val="097072"/>
              </a:solidFill>
              <a:latin typeface="Typo Quik Light" panose="02000500000000000000" pitchFamily="2" charset="0"/>
              <a:cs typeface="Sarala" panose="020B0604020202020204" charset="0"/>
            </a:endParaRPr>
          </a:p>
          <a:p>
            <a:pPr marL="0" indent="0">
              <a:lnSpc>
                <a:spcPct val="95000"/>
              </a:lnSpc>
              <a:buNone/>
            </a:pPr>
            <a:r>
              <a:rPr lang="fr-FR" sz="1400" dirty="0">
                <a:solidFill>
                  <a:srgbClr val="097072"/>
                </a:solidFill>
                <a:latin typeface="Typo Quik Light" panose="02000500000000000000" pitchFamily="2" charset="0"/>
                <a:cs typeface="Sarala" panose="020B0604020202020204" charset="0"/>
              </a:rPr>
              <a:t>Celui-ci détermine les objectifs de passation de marchés publics  comportant  des  éléments  à  caractère  social,  visant  à  concourir  à  l’intégration  sociale  et  professionnelle  de  travailleurs  handicapés,  ou  défavorisés,  et  des éléments à caractère écologique ainsi que les modalités de mise  en  œuvre  et  de  suivi  annuel  de  ces  objectifs.  Ce  schéma  contribue également à la promotion d’une économie circulaire.”  </a:t>
            </a:r>
            <a:br>
              <a:rPr lang="fr-FR" sz="1400" dirty="0">
                <a:solidFill>
                  <a:srgbClr val="097072"/>
                </a:solidFill>
                <a:latin typeface="Typo Quik Light" panose="02000500000000000000" pitchFamily="2" charset="0"/>
                <a:cs typeface="Sarala" panose="020B0604020202020204" charset="0"/>
              </a:rPr>
            </a:br>
            <a:r>
              <a:rPr lang="fr-FR" sz="1050" i="1" dirty="0">
                <a:solidFill>
                  <a:srgbClr val="097072"/>
                </a:solidFill>
                <a:latin typeface="Typo Quik Light" panose="02000500000000000000" pitchFamily="2" charset="0"/>
                <a:cs typeface="Sarala" panose="020B0604020202020204" charset="0"/>
              </a:rPr>
              <a:t>(art. L2111-3 code de la commande publique)</a:t>
            </a:r>
          </a:p>
        </p:txBody>
      </p:sp>
      <p:pic>
        <p:nvPicPr>
          <p:cNvPr id="2" name="Imag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2225" y="3542305"/>
            <a:ext cx="1349192" cy="1349192"/>
          </a:xfrm>
          <a:prstGeom prst="rect">
            <a:avLst/>
          </a:prstGeom>
        </p:spPr>
      </p:pic>
      <p:pic>
        <p:nvPicPr>
          <p:cNvPr id="4" name="Imag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78" y="789961"/>
            <a:ext cx="1593106" cy="1593106"/>
          </a:xfrm>
          <a:prstGeom prst="rect">
            <a:avLst/>
          </a:prstGeom>
        </p:spPr>
      </p:pic>
    </p:spTree>
    <p:extLst>
      <p:ext uri="{BB962C8B-B14F-4D97-AF65-F5344CB8AC3E}">
        <p14:creationId xmlns:p14="http://schemas.microsoft.com/office/powerpoint/2010/main" val="3254735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441960" y="3554"/>
            <a:ext cx="2758440" cy="5143500"/>
          </a:xfrm>
          <a:prstGeom prst="rect">
            <a:avLst/>
          </a:prstGeom>
          <a:solidFill>
            <a:srgbClr val="D9E9E9"/>
          </a:solidFill>
          <a:ln>
            <a:solidFill>
              <a:srgbClr val="D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461260" y="4762500"/>
            <a:ext cx="499872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8122920" y="4128730"/>
            <a:ext cx="102108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7353300" y="3553"/>
            <a:ext cx="1790700" cy="62128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itre 1"/>
          <p:cNvSpPr txBox="1">
            <a:spLocks/>
          </p:cNvSpPr>
          <p:nvPr/>
        </p:nvSpPr>
        <p:spPr>
          <a:xfrm>
            <a:off x="3282315" y="1536078"/>
            <a:ext cx="5775960" cy="258909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lvl="0">
              <a:lnSpc>
                <a:spcPct val="95000"/>
              </a:lnSpc>
            </a:pPr>
            <a:r>
              <a:rPr lang="fr-FR" sz="1400" b="0" dirty="0">
                <a:solidFill>
                  <a:srgbClr val="097072"/>
                </a:solidFill>
                <a:latin typeface="Typo Quik Light" panose="02000500000000000000" pitchFamily="2" charset="0"/>
                <a:cs typeface="Sarala" panose="020B0604020202020204" charset="0"/>
              </a:rPr>
              <a:t>En 2020, au regard de la forte dynamique partenariale que draine l’organisation du Salon Coventis, la </a:t>
            </a:r>
            <a:r>
              <a:rPr lang="fr-FR" sz="1400" dirty="0">
                <a:solidFill>
                  <a:srgbClr val="097072"/>
                </a:solidFill>
                <a:latin typeface="Typo Quik Light" panose="02000500000000000000" pitchFamily="2" charset="0"/>
                <a:cs typeface="Sarala" panose="020B0604020202020204" charset="0"/>
              </a:rPr>
              <a:t>Cress Occitanie </a:t>
            </a:r>
            <a:r>
              <a:rPr lang="fr-FR" sz="1400" b="0" dirty="0">
                <a:solidFill>
                  <a:srgbClr val="097072"/>
                </a:solidFill>
                <a:latin typeface="Typo Quik Light" panose="02000500000000000000" pitchFamily="2" charset="0"/>
                <a:cs typeface="Sarala" panose="020B0604020202020204" charset="0"/>
              </a:rPr>
              <a:t>imagine et propose un nouveau concept à travers la programmation d’une semaine d’événements 100% digitaux.</a:t>
            </a:r>
          </a:p>
          <a:p>
            <a:pPr lvl="0">
              <a:lnSpc>
                <a:spcPct val="95000"/>
              </a:lnSpc>
            </a:pPr>
            <a:endParaRPr lang="fr-FR" sz="1400" b="0" dirty="0">
              <a:solidFill>
                <a:srgbClr val="097072"/>
              </a:solidFill>
              <a:latin typeface="Typo Quik Light" panose="02000500000000000000" pitchFamily="2" charset="0"/>
              <a:cs typeface="Sarala" panose="020B0604020202020204" charset="0"/>
            </a:endParaRPr>
          </a:p>
          <a:p>
            <a:pPr lvl="0">
              <a:lnSpc>
                <a:spcPct val="95000"/>
              </a:lnSpc>
            </a:pPr>
            <a:r>
              <a:rPr lang="fr-FR" sz="1400" b="0" dirty="0">
                <a:solidFill>
                  <a:srgbClr val="097072"/>
                </a:solidFill>
                <a:latin typeface="Typo Quik Light" panose="02000500000000000000" pitchFamily="2" charset="0"/>
                <a:cs typeface="Sarala" panose="020B0604020202020204" charset="0"/>
              </a:rPr>
              <a:t>Elle vient de créer </a:t>
            </a:r>
            <a:r>
              <a:rPr lang="fr-FR" sz="1400" dirty="0">
                <a:solidFill>
                  <a:srgbClr val="097072"/>
                </a:solidFill>
                <a:latin typeface="Typo Quik Light" panose="02000500000000000000" pitchFamily="2" charset="0"/>
                <a:cs typeface="Sarala" panose="020B0604020202020204" charset="0"/>
              </a:rPr>
              <a:t>la semaine des achats socialement et écologiquement responsables </a:t>
            </a:r>
            <a:r>
              <a:rPr lang="fr-FR" sz="1400" b="0" dirty="0">
                <a:solidFill>
                  <a:srgbClr val="097072"/>
                </a:solidFill>
                <a:latin typeface="Typo Quik Light" panose="02000500000000000000" pitchFamily="2" charset="0"/>
                <a:cs typeface="Sarala" panose="020B0604020202020204" charset="0"/>
              </a:rPr>
              <a:t>en Occitanie. Ce concept a permis d’amplifier la sensibilisation et la mobilisation des professionnels du secteur de l’ESS et les acheteurs publics-privés. </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 y="471129"/>
            <a:ext cx="3848101" cy="3848101"/>
          </a:xfrm>
          <a:prstGeom prst="rect">
            <a:avLst/>
          </a:prstGeom>
        </p:spPr>
      </p:pic>
      <p:sp>
        <p:nvSpPr>
          <p:cNvPr id="13" name="Titre 1"/>
          <p:cNvSpPr txBox="1">
            <a:spLocks/>
          </p:cNvSpPr>
          <p:nvPr/>
        </p:nvSpPr>
        <p:spPr>
          <a:xfrm>
            <a:off x="3204210" y="1"/>
            <a:ext cx="4149090" cy="815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r>
              <a:rPr lang="fr-FR" sz="2000" dirty="0">
                <a:solidFill>
                  <a:srgbClr val="097072"/>
                </a:solidFill>
                <a:latin typeface="Typo Quik" panose="02000500000000000000" pitchFamily="2" charset="0"/>
                <a:cs typeface="Sarala" panose="020B0604020202020204" charset="0"/>
              </a:rPr>
              <a:t>A L’ORIGINE, DES INITIATIVES REGIONALES INSPIRANTES</a:t>
            </a:r>
          </a:p>
        </p:txBody>
      </p:sp>
    </p:spTree>
    <p:extLst>
      <p:ext uri="{BB962C8B-B14F-4D97-AF65-F5344CB8AC3E}">
        <p14:creationId xmlns:p14="http://schemas.microsoft.com/office/powerpoint/2010/main" val="428133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441960" y="3554"/>
            <a:ext cx="2758440" cy="5143500"/>
          </a:xfrm>
          <a:prstGeom prst="rect">
            <a:avLst/>
          </a:prstGeom>
          <a:solidFill>
            <a:srgbClr val="D9E9E9"/>
          </a:solidFill>
          <a:ln>
            <a:solidFill>
              <a:srgbClr val="D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86740" y="4762500"/>
            <a:ext cx="499872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0" y="4091939"/>
            <a:ext cx="85344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7353300" y="3553"/>
            <a:ext cx="1790700" cy="621285"/>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Titre 1"/>
          <p:cNvSpPr txBox="1">
            <a:spLocks/>
          </p:cNvSpPr>
          <p:nvPr/>
        </p:nvSpPr>
        <p:spPr>
          <a:xfrm>
            <a:off x="3204210" y="1"/>
            <a:ext cx="4149090" cy="8153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r>
              <a:rPr lang="fr-FR" sz="2000" dirty="0">
                <a:solidFill>
                  <a:srgbClr val="097072"/>
                </a:solidFill>
                <a:latin typeface="Typo Quik" panose="02000500000000000000" pitchFamily="2" charset="0"/>
                <a:cs typeface="Sarala" panose="020B0604020202020204" charset="0"/>
              </a:rPr>
              <a:t>A L’ORIGINE, DES INITIATIVES REGIONALES INSPIRANTES</a:t>
            </a:r>
          </a:p>
        </p:txBody>
      </p:sp>
      <p:sp>
        <p:nvSpPr>
          <p:cNvPr id="35" name="Titre 1"/>
          <p:cNvSpPr txBox="1">
            <a:spLocks/>
          </p:cNvSpPr>
          <p:nvPr/>
        </p:nvSpPr>
        <p:spPr>
          <a:xfrm>
            <a:off x="3200400" y="877652"/>
            <a:ext cx="5775960" cy="1783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lvl="0">
              <a:lnSpc>
                <a:spcPct val="95000"/>
              </a:lnSpc>
            </a:pPr>
            <a:r>
              <a:rPr lang="fr" sz="1400" b="0" dirty="0">
                <a:solidFill>
                  <a:srgbClr val="097072"/>
                </a:solidFill>
                <a:latin typeface="Typo Quik Light" panose="02000500000000000000" pitchFamily="2" charset="0"/>
                <a:cs typeface="Sarala" panose="020B0604020202020204" charset="0"/>
              </a:rPr>
              <a:t>La</a:t>
            </a:r>
            <a:r>
              <a:rPr lang="fr" sz="1400" dirty="0">
                <a:solidFill>
                  <a:srgbClr val="097072"/>
                </a:solidFill>
                <a:latin typeface="Typo Quik Light" panose="02000500000000000000" pitchFamily="2" charset="0"/>
                <a:cs typeface="Sarala" panose="020B0604020202020204" charset="0"/>
              </a:rPr>
              <a:t> Cress Grand-Est </a:t>
            </a:r>
            <a:r>
              <a:rPr lang="fr" sz="1400" b="0" dirty="0">
                <a:solidFill>
                  <a:srgbClr val="097072"/>
                </a:solidFill>
                <a:latin typeface="Typo Quik Light" panose="02000500000000000000" pitchFamily="2" charset="0"/>
                <a:cs typeface="Sarala" panose="020B0604020202020204" charset="0"/>
              </a:rPr>
              <a:t>co-organise chaque année avec ses partenaires le </a:t>
            </a:r>
            <a:r>
              <a:rPr lang="fr" sz="1400" dirty="0">
                <a:solidFill>
                  <a:srgbClr val="097072"/>
                </a:solidFill>
                <a:latin typeface="Typo Quik Light" panose="02000500000000000000" pitchFamily="2" charset="0"/>
                <a:cs typeface="Sarala" panose="020B0604020202020204" charset="0"/>
              </a:rPr>
              <a:t>« Marché OFF de Noël » </a:t>
            </a:r>
            <a:r>
              <a:rPr lang="fr" sz="1400" b="0" dirty="0">
                <a:solidFill>
                  <a:srgbClr val="097072"/>
                </a:solidFill>
                <a:latin typeface="Typo Quik Light" panose="02000500000000000000" pitchFamily="2" charset="0"/>
                <a:cs typeface="Sarala" panose="020B0604020202020204" charset="0"/>
              </a:rPr>
              <a:t>à Strasbourg depuis 2015, ainsi que </a:t>
            </a:r>
            <a:r>
              <a:rPr lang="fr" sz="1400" dirty="0">
                <a:solidFill>
                  <a:srgbClr val="097072"/>
                </a:solidFill>
                <a:latin typeface="Typo Quik Light" panose="02000500000000000000" pitchFamily="2" charset="0"/>
                <a:cs typeface="Sarala" panose="020B0604020202020204" charset="0"/>
              </a:rPr>
              <a:t>« L’autre marché de Noël » </a:t>
            </a:r>
            <a:r>
              <a:rPr lang="fr" sz="1400" b="0" dirty="0">
                <a:solidFill>
                  <a:srgbClr val="097072"/>
                </a:solidFill>
                <a:latin typeface="Typo Quik Light" panose="02000500000000000000" pitchFamily="2" charset="0"/>
                <a:cs typeface="Sarala" panose="020B0604020202020204" charset="0"/>
              </a:rPr>
              <a:t>à Metz depuis 2017. Deux manifestations qui valorisent les acteurs locaux de l’ESS. En 2020, dans le cadre du mois de l’ESS, la Cress crée la première édition des </a:t>
            </a:r>
            <a:r>
              <a:rPr lang="fr" sz="1400" dirty="0">
                <a:solidFill>
                  <a:srgbClr val="097072"/>
                </a:solidFill>
                <a:latin typeface="Typo Quik Light" panose="02000500000000000000" pitchFamily="2" charset="0"/>
                <a:cs typeface="Sarala" panose="020B0604020202020204" charset="0"/>
              </a:rPr>
              <a:t>«48H de l’Achat Responsable», </a:t>
            </a:r>
            <a:r>
              <a:rPr lang="fr" sz="1400" b="0" dirty="0">
                <a:solidFill>
                  <a:srgbClr val="097072"/>
                </a:solidFill>
                <a:latin typeface="Typo Quik Light" panose="02000500000000000000" pitchFamily="2" charset="0"/>
                <a:cs typeface="Sarala" panose="020B0604020202020204" charset="0"/>
              </a:rPr>
              <a:t>évènement 100% digital valorisant les acteurs de l’ESS qui militent et agissent en faveur d'une consommation plus responsable, sur différents axes </a:t>
            </a:r>
            <a:r>
              <a:rPr lang="fr" sz="1050" b="0" i="1" dirty="0">
                <a:solidFill>
                  <a:srgbClr val="097072"/>
                </a:solidFill>
                <a:latin typeface="Typo Quik Light" panose="02000500000000000000" pitchFamily="2" charset="0"/>
                <a:cs typeface="Sarala" panose="020B0604020202020204" charset="0"/>
              </a:rPr>
              <a:t>(emploi, solidarité, environnement, commerce équitable, inclusion, accès aux marchés publics, économie circulaire, etc)</a:t>
            </a:r>
          </a:p>
        </p:txBody>
      </p:sp>
      <p:sp>
        <p:nvSpPr>
          <p:cNvPr id="11" name="Titre 1"/>
          <p:cNvSpPr txBox="1">
            <a:spLocks/>
          </p:cNvSpPr>
          <p:nvPr/>
        </p:nvSpPr>
        <p:spPr>
          <a:xfrm>
            <a:off x="3200400" y="2788665"/>
            <a:ext cx="5775960" cy="178307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lvl="0">
              <a:lnSpc>
                <a:spcPct val="95000"/>
              </a:lnSpc>
            </a:pPr>
            <a:r>
              <a:rPr lang="fr-FR" sz="1400" b="0" dirty="0">
                <a:solidFill>
                  <a:srgbClr val="097072"/>
                </a:solidFill>
                <a:latin typeface="Typo Quik Light" panose="02000500000000000000" pitchFamily="2" charset="0"/>
                <a:cs typeface="Sarala" panose="020B0604020202020204" charset="0"/>
              </a:rPr>
              <a:t>La </a:t>
            </a:r>
            <a:r>
              <a:rPr lang="fr-FR" sz="1400" dirty="0" err="1">
                <a:solidFill>
                  <a:srgbClr val="097072"/>
                </a:solidFill>
                <a:latin typeface="Typo Quik Light" panose="02000500000000000000" pitchFamily="2" charset="0"/>
                <a:cs typeface="Sarala" panose="020B0604020202020204" charset="0"/>
              </a:rPr>
              <a:t>Cress</a:t>
            </a:r>
            <a:r>
              <a:rPr lang="fr-FR" sz="1400" dirty="0">
                <a:solidFill>
                  <a:srgbClr val="097072"/>
                </a:solidFill>
                <a:latin typeface="Typo Quik Light" panose="02000500000000000000" pitchFamily="2" charset="0"/>
                <a:cs typeface="Sarala" panose="020B0604020202020204" charset="0"/>
              </a:rPr>
              <a:t> Mayotte </a:t>
            </a:r>
            <a:r>
              <a:rPr lang="fr-FR" sz="1400" b="0" dirty="0">
                <a:solidFill>
                  <a:srgbClr val="097072"/>
                </a:solidFill>
                <a:latin typeface="Typo Quik Light" panose="02000500000000000000" pitchFamily="2" charset="0"/>
                <a:cs typeface="Sarala" panose="020B0604020202020204" charset="0"/>
              </a:rPr>
              <a:t>organise chaque année en novembre le mois de l’ESS et depuis 2019, elle consacre la dernière semaine aux achats socialement responsables en proposant des temps de sensibilisation et d’échanges afin de faire découvrir le potentiel de développement de cette économie, et d’inspirer les élus et leurs équipes.</a:t>
            </a:r>
          </a:p>
          <a:p>
            <a:pPr lvl="0">
              <a:lnSpc>
                <a:spcPct val="95000"/>
              </a:lnSpc>
            </a:pPr>
            <a:r>
              <a:rPr lang="fr-FR" sz="1400" b="0" dirty="0">
                <a:solidFill>
                  <a:srgbClr val="097072"/>
                </a:solidFill>
                <a:latin typeface="Typo Quik Light" panose="02000500000000000000" pitchFamily="2" charset="0"/>
                <a:cs typeface="Sarala" panose="020B0604020202020204" charset="0"/>
              </a:rPr>
              <a:t>La </a:t>
            </a:r>
            <a:r>
              <a:rPr lang="fr-FR" sz="1400" b="0" dirty="0" err="1">
                <a:solidFill>
                  <a:srgbClr val="097072"/>
                </a:solidFill>
                <a:latin typeface="Typo Quik Light" panose="02000500000000000000" pitchFamily="2" charset="0"/>
                <a:cs typeface="Sarala" panose="020B0604020202020204" charset="0"/>
              </a:rPr>
              <a:t>Cress</a:t>
            </a:r>
            <a:r>
              <a:rPr lang="fr-FR" sz="1400" b="0" dirty="0">
                <a:solidFill>
                  <a:srgbClr val="097072"/>
                </a:solidFill>
                <a:latin typeface="Typo Quik Light" panose="02000500000000000000" pitchFamily="2" charset="0"/>
                <a:cs typeface="Sarala" panose="020B0604020202020204" charset="0"/>
              </a:rPr>
              <a:t> organise notamment un </a:t>
            </a:r>
            <a:r>
              <a:rPr lang="fr-FR" sz="1400" dirty="0">
                <a:solidFill>
                  <a:srgbClr val="097072"/>
                </a:solidFill>
                <a:latin typeface="Typo Quik Light" panose="02000500000000000000" pitchFamily="2" charset="0"/>
                <a:cs typeface="Sarala" panose="020B0604020202020204" charset="0"/>
              </a:rPr>
              <a:t>« ESS Tour » </a:t>
            </a:r>
            <a:r>
              <a:rPr lang="fr-FR" sz="1400" b="0" dirty="0">
                <a:solidFill>
                  <a:srgbClr val="097072"/>
                </a:solidFill>
                <a:latin typeface="Typo Quik Light" panose="02000500000000000000" pitchFamily="2" charset="0"/>
                <a:cs typeface="Sarala" panose="020B0604020202020204" charset="0"/>
              </a:rPr>
              <a:t>à l’aide d’un bus qui parcourt l’île à la rencontre de ces acteurs du changement.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7" y="555080"/>
            <a:ext cx="3655894" cy="3655894"/>
          </a:xfrm>
          <a:prstGeom prst="rect">
            <a:avLst/>
          </a:prstGeom>
        </p:spPr>
      </p:pic>
    </p:spTree>
    <p:extLst>
      <p:ext uri="{BB962C8B-B14F-4D97-AF65-F5344CB8AC3E}">
        <p14:creationId xmlns:p14="http://schemas.microsoft.com/office/powerpoint/2010/main" val="259973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 name="Image 6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01" y="1734688"/>
            <a:ext cx="1991671" cy="1991671"/>
          </a:xfrm>
          <a:prstGeom prst="rect">
            <a:avLst/>
          </a:prstGeom>
        </p:spPr>
      </p:pic>
      <p:sp>
        <p:nvSpPr>
          <p:cNvPr id="4" name="Rectangle 3"/>
          <p:cNvSpPr/>
          <p:nvPr/>
        </p:nvSpPr>
        <p:spPr>
          <a:xfrm flipV="1">
            <a:off x="0" y="0"/>
            <a:ext cx="807720" cy="685799"/>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 name="Rectangle 4"/>
          <p:cNvSpPr/>
          <p:nvPr/>
        </p:nvSpPr>
        <p:spPr>
          <a:xfrm flipV="1">
            <a:off x="8454377" y="3895130"/>
            <a:ext cx="689623" cy="1248367"/>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6" name="Rectangle 5"/>
          <p:cNvSpPr/>
          <p:nvPr/>
        </p:nvSpPr>
        <p:spPr>
          <a:xfrm>
            <a:off x="0" y="4762500"/>
            <a:ext cx="102108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Titre 1"/>
          <p:cNvSpPr txBox="1">
            <a:spLocks/>
          </p:cNvSpPr>
          <p:nvPr/>
        </p:nvSpPr>
        <p:spPr>
          <a:xfrm>
            <a:off x="824080" y="100374"/>
            <a:ext cx="8319919" cy="4750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r>
              <a:rPr lang="fr-FR" sz="2000" cap="all" dirty="0">
                <a:solidFill>
                  <a:srgbClr val="097072"/>
                </a:solidFill>
                <a:latin typeface="Typo Quik" panose="02000500000000000000" pitchFamily="2" charset="0"/>
                <a:cs typeface="Sarala" panose="020B0604020202020204" charset="0"/>
              </a:rPr>
              <a:t>Lancement</a:t>
            </a:r>
            <a:r>
              <a:rPr lang="fr-FR" sz="2000" cap="all" dirty="0">
                <a:solidFill>
                  <a:srgbClr val="097072"/>
                </a:solidFill>
                <a:latin typeface="Sarala" panose="020B0604020202020204" charset="0"/>
                <a:cs typeface="Sarala" panose="020B0604020202020204" charset="0"/>
              </a:rPr>
              <a:t> de la 1</a:t>
            </a:r>
            <a:r>
              <a:rPr lang="fr-FR" sz="2000" cap="all" baseline="30000" dirty="0">
                <a:solidFill>
                  <a:srgbClr val="097072"/>
                </a:solidFill>
                <a:latin typeface="Sarala" panose="020B0604020202020204" charset="0"/>
                <a:cs typeface="Sarala" panose="020B0604020202020204" charset="0"/>
              </a:rPr>
              <a:t>ère</a:t>
            </a:r>
            <a:r>
              <a:rPr lang="fr-FR" sz="2000" cap="all" dirty="0">
                <a:solidFill>
                  <a:srgbClr val="097072"/>
                </a:solidFill>
                <a:latin typeface="Sarala" panose="020B0604020202020204" charset="0"/>
                <a:cs typeface="Sarala" panose="020B0604020202020204" charset="0"/>
              </a:rPr>
              <a:t> Édition de la semaine ASER</a:t>
            </a:r>
          </a:p>
        </p:txBody>
      </p:sp>
      <p:sp>
        <p:nvSpPr>
          <p:cNvPr id="8" name="Rectangle 7"/>
          <p:cNvSpPr/>
          <p:nvPr/>
        </p:nvSpPr>
        <p:spPr>
          <a:xfrm flipV="1">
            <a:off x="2617317" y="1135505"/>
            <a:ext cx="342670" cy="338838"/>
          </a:xfrm>
          <a:prstGeom prst="rect">
            <a:avLst/>
          </a:prstGeom>
          <a:solidFill>
            <a:srgbClr val="09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9" name="Rectangle 8"/>
          <p:cNvSpPr/>
          <p:nvPr/>
        </p:nvSpPr>
        <p:spPr>
          <a:xfrm flipV="1">
            <a:off x="3302173" y="1758066"/>
            <a:ext cx="342670" cy="338838"/>
          </a:xfrm>
          <a:prstGeom prst="rect">
            <a:avLst/>
          </a:prstGeom>
          <a:solidFill>
            <a:srgbClr val="09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solidFill>
                <a:schemeClr val="bg2">
                  <a:lumMod val="75000"/>
                </a:schemeClr>
              </a:solidFill>
            </a:endParaRPr>
          </a:p>
        </p:txBody>
      </p:sp>
      <p:sp>
        <p:nvSpPr>
          <p:cNvPr id="10" name="Rectangle 9"/>
          <p:cNvSpPr/>
          <p:nvPr/>
        </p:nvSpPr>
        <p:spPr>
          <a:xfrm flipV="1">
            <a:off x="3368546" y="3507835"/>
            <a:ext cx="342670" cy="338838"/>
          </a:xfrm>
          <a:prstGeom prst="rect">
            <a:avLst/>
          </a:prstGeom>
          <a:solidFill>
            <a:srgbClr val="09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1" name="Rectangle 10"/>
          <p:cNvSpPr/>
          <p:nvPr/>
        </p:nvSpPr>
        <p:spPr>
          <a:xfrm flipV="1">
            <a:off x="3471410" y="2367940"/>
            <a:ext cx="342670" cy="338838"/>
          </a:xfrm>
          <a:prstGeom prst="rect">
            <a:avLst/>
          </a:prstGeom>
          <a:solidFill>
            <a:srgbClr val="09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12" name="Google Shape;329;p21"/>
          <p:cNvSpPr txBox="1">
            <a:spLocks noGrp="1"/>
          </p:cNvSpPr>
          <p:nvPr>
            <p:ph type="body" idx="1"/>
          </p:nvPr>
        </p:nvSpPr>
        <p:spPr>
          <a:xfrm>
            <a:off x="2950684" y="1033826"/>
            <a:ext cx="3494689" cy="577410"/>
          </a:xfrm>
          <a:prstGeom prst="rect">
            <a:avLst/>
          </a:prstGeom>
        </p:spPr>
        <p:txBody>
          <a:bodyPr spcFirstLastPara="1" wrap="square" lIns="91425" tIns="91425" rIns="91425" bIns="91425" anchor="t" anchorCtr="0">
            <a:noAutofit/>
          </a:bodyPr>
          <a:lstStyle/>
          <a:p>
            <a:pPr marL="0" lvl="0" indent="0">
              <a:lnSpc>
                <a:spcPct val="95000"/>
              </a:lnSpc>
              <a:buNone/>
            </a:pPr>
            <a:r>
              <a:rPr lang="fr-FR" sz="1400" dirty="0">
                <a:solidFill>
                  <a:srgbClr val="097072"/>
                </a:solidFill>
                <a:latin typeface="Typo Quik Light" panose="02000500000000000000" pitchFamily="2" charset="0"/>
                <a:cs typeface="Sarala" panose="020B0604020202020204" charset="0"/>
              </a:rPr>
              <a:t>Mobiliser et impliquer l’ensemble des </a:t>
            </a:r>
            <a:r>
              <a:rPr lang="fr-FR" sz="1400" dirty="0" err="1">
                <a:solidFill>
                  <a:srgbClr val="097072"/>
                </a:solidFill>
                <a:latin typeface="Typo Quik Light" panose="02000500000000000000" pitchFamily="2" charset="0"/>
                <a:cs typeface="Sarala" panose="020B0604020202020204" charset="0"/>
              </a:rPr>
              <a:t>Cress</a:t>
            </a:r>
            <a:r>
              <a:rPr lang="fr-FR" sz="1400" dirty="0">
                <a:solidFill>
                  <a:srgbClr val="097072"/>
                </a:solidFill>
                <a:latin typeface="Typo Quik Light" panose="02000500000000000000" pitchFamily="2" charset="0"/>
                <a:cs typeface="Sarala" panose="020B0604020202020204" charset="0"/>
              </a:rPr>
              <a:t> dans la programmation</a:t>
            </a:r>
            <a:endParaRPr sz="1400" dirty="0">
              <a:solidFill>
                <a:srgbClr val="097072"/>
              </a:solidFill>
              <a:latin typeface="Typo Quik Light" panose="02000500000000000000" pitchFamily="2" charset="0"/>
              <a:cs typeface="Sarala" panose="020B0604020202020204" charset="0"/>
            </a:endParaRPr>
          </a:p>
        </p:txBody>
      </p:sp>
      <p:sp>
        <p:nvSpPr>
          <p:cNvPr id="13" name="Google Shape;329;p21"/>
          <p:cNvSpPr txBox="1">
            <a:spLocks/>
          </p:cNvSpPr>
          <p:nvPr/>
        </p:nvSpPr>
        <p:spPr>
          <a:xfrm>
            <a:off x="3693076" y="3401490"/>
            <a:ext cx="3378478" cy="577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Font typeface="Nunito"/>
              <a:buNone/>
            </a:pPr>
            <a:r>
              <a:rPr lang="fr-FR" sz="1400" dirty="0">
                <a:solidFill>
                  <a:srgbClr val="097072"/>
                </a:solidFill>
                <a:latin typeface="Typo Quik Light" panose="02000500000000000000" pitchFamily="2" charset="0"/>
                <a:cs typeface="Sarala" panose="020B0604020202020204" charset="0"/>
              </a:rPr>
              <a:t>Créer, diffuser et mettre à disposition des outils et supports de communication</a:t>
            </a:r>
          </a:p>
        </p:txBody>
      </p:sp>
      <p:sp>
        <p:nvSpPr>
          <p:cNvPr id="14" name="Google Shape;329;p21"/>
          <p:cNvSpPr txBox="1">
            <a:spLocks/>
          </p:cNvSpPr>
          <p:nvPr/>
        </p:nvSpPr>
        <p:spPr>
          <a:xfrm>
            <a:off x="3814080" y="2253136"/>
            <a:ext cx="4078970" cy="577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Font typeface="Nunito"/>
              <a:buNone/>
            </a:pPr>
            <a:r>
              <a:rPr lang="fr-FR" sz="1400" dirty="0">
                <a:solidFill>
                  <a:srgbClr val="097072"/>
                </a:solidFill>
                <a:latin typeface="Typo Quik Light" panose="02000500000000000000" pitchFamily="2" charset="0"/>
                <a:cs typeface="Sarala" panose="020B0604020202020204" charset="0"/>
              </a:rPr>
              <a:t>Faire remonter des initiatives de coopérations locales inspirantes par les Cress et leurs partenaires</a:t>
            </a:r>
          </a:p>
        </p:txBody>
      </p:sp>
      <p:sp>
        <p:nvSpPr>
          <p:cNvPr id="15" name="Google Shape;329;p21"/>
          <p:cNvSpPr txBox="1">
            <a:spLocks/>
          </p:cNvSpPr>
          <p:nvPr/>
        </p:nvSpPr>
        <p:spPr>
          <a:xfrm>
            <a:off x="3828517" y="2827313"/>
            <a:ext cx="5028957" cy="577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Font typeface="Nunito"/>
              <a:buNone/>
            </a:pPr>
            <a:r>
              <a:rPr lang="fr-FR" sz="1400" dirty="0">
                <a:solidFill>
                  <a:srgbClr val="343557"/>
                </a:solidFill>
                <a:latin typeface="Typo Quik Light" panose="02000500000000000000" pitchFamily="2" charset="0"/>
                <a:cs typeface="Sarala" panose="020B0604020202020204" charset="0"/>
              </a:rPr>
              <a:t>Réaliser et diffuser des contenus digitaux qui illustrent des dynamiques entre acheteurs et entreprises de l’ESS </a:t>
            </a:r>
            <a:r>
              <a:rPr lang="fr-FR" sz="1050" i="1" dirty="0">
                <a:solidFill>
                  <a:srgbClr val="343557"/>
                </a:solidFill>
                <a:latin typeface="Typo Quik Light" panose="02000500000000000000" pitchFamily="2" charset="0"/>
                <a:cs typeface="Sarala" panose="020B0604020202020204" charset="0"/>
              </a:rPr>
              <a:t>(GME, etc.)</a:t>
            </a:r>
          </a:p>
        </p:txBody>
      </p:sp>
      <p:sp>
        <p:nvSpPr>
          <p:cNvPr id="41" name="Rectangle 40"/>
          <p:cNvSpPr/>
          <p:nvPr/>
        </p:nvSpPr>
        <p:spPr>
          <a:xfrm flipV="1">
            <a:off x="3482695" y="2942424"/>
            <a:ext cx="342670" cy="338838"/>
          </a:xfrm>
          <a:prstGeom prst="rect">
            <a:avLst/>
          </a:prstGeom>
          <a:solidFill>
            <a:srgbClr val="09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grpSp>
        <p:nvGrpSpPr>
          <p:cNvPr id="19" name="Google Shape;1060;p55"/>
          <p:cNvGrpSpPr/>
          <p:nvPr/>
        </p:nvGrpSpPr>
        <p:grpSpPr>
          <a:xfrm>
            <a:off x="379704" y="1336475"/>
            <a:ext cx="3089025" cy="2958512"/>
            <a:chOff x="6039282" y="1042577"/>
            <a:chExt cx="734315" cy="731929"/>
          </a:xfrm>
        </p:grpSpPr>
        <p:sp>
          <p:nvSpPr>
            <p:cNvPr id="20" name="Google Shape;1061;p55"/>
            <p:cNvSpPr/>
            <p:nvPr/>
          </p:nvSpPr>
          <p:spPr>
            <a:xfrm>
              <a:off x="6045348" y="1300071"/>
              <a:ext cx="131951" cy="65352"/>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1" name="Google Shape;1062;p55"/>
            <p:cNvSpPr/>
            <p:nvPr/>
          </p:nvSpPr>
          <p:spPr>
            <a:xfrm>
              <a:off x="6080342" y="1201250"/>
              <a:ext cx="127938" cy="96863"/>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2" name="Google Shape;1063;p55"/>
            <p:cNvSpPr/>
            <p:nvPr/>
          </p:nvSpPr>
          <p:spPr>
            <a:xfrm>
              <a:off x="6144918" y="1121167"/>
              <a:ext cx="112541" cy="119145"/>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3" name="Google Shape;1064;p55"/>
            <p:cNvSpPr/>
            <p:nvPr/>
          </p:nvSpPr>
          <p:spPr>
            <a:xfrm>
              <a:off x="6232449" y="1066723"/>
              <a:ext cx="86879" cy="130518"/>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4" name="Google Shape;1065;p55"/>
            <p:cNvSpPr/>
            <p:nvPr/>
          </p:nvSpPr>
          <p:spPr>
            <a:xfrm>
              <a:off x="6335379" y="1042577"/>
              <a:ext cx="53284" cy="130518"/>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5" name="Google Shape;1066;p55"/>
            <p:cNvSpPr/>
            <p:nvPr/>
          </p:nvSpPr>
          <p:spPr>
            <a:xfrm>
              <a:off x="6431682" y="1043229"/>
              <a:ext cx="56550" cy="131824"/>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6" name="Google Shape;1067;p55"/>
            <p:cNvSpPr/>
            <p:nvPr/>
          </p:nvSpPr>
          <p:spPr>
            <a:xfrm>
              <a:off x="6500924" y="1070731"/>
              <a:ext cx="89678" cy="130612"/>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7" name="Google Shape;1068;p55"/>
            <p:cNvSpPr/>
            <p:nvPr/>
          </p:nvSpPr>
          <p:spPr>
            <a:xfrm>
              <a:off x="6561580" y="1127973"/>
              <a:ext cx="114501" cy="117746"/>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8" name="Google Shape;1069;p55"/>
            <p:cNvSpPr/>
            <p:nvPr/>
          </p:nvSpPr>
          <p:spPr>
            <a:xfrm>
              <a:off x="6636887" y="1310792"/>
              <a:ext cx="132697" cy="61996"/>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29" name="Google Shape;1070;p55"/>
            <p:cNvSpPr/>
            <p:nvPr/>
          </p:nvSpPr>
          <p:spPr>
            <a:xfrm>
              <a:off x="6642953" y="1415020"/>
              <a:ext cx="130645" cy="47826"/>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0" name="Google Shape;1071;p55"/>
            <p:cNvSpPr/>
            <p:nvPr/>
          </p:nvSpPr>
          <p:spPr>
            <a:xfrm>
              <a:off x="6622143" y="1485687"/>
              <a:ext cx="131951" cy="81388"/>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1" name="Google Shape;1072;p55"/>
            <p:cNvSpPr/>
            <p:nvPr/>
          </p:nvSpPr>
          <p:spPr>
            <a:xfrm>
              <a:off x="6582390" y="1548895"/>
              <a:ext cx="121219" cy="108983"/>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2" name="Google Shape;1073;p55"/>
            <p:cNvSpPr/>
            <p:nvPr/>
          </p:nvSpPr>
          <p:spPr>
            <a:xfrm>
              <a:off x="6526586" y="1599238"/>
              <a:ext cx="100316" cy="126510"/>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3" name="Google Shape;1074;p55"/>
            <p:cNvSpPr/>
            <p:nvPr/>
          </p:nvSpPr>
          <p:spPr>
            <a:xfrm>
              <a:off x="6459957" y="1632893"/>
              <a:ext cx="70735" cy="132570"/>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4" name="Google Shape;1075;p55"/>
            <p:cNvSpPr/>
            <p:nvPr/>
          </p:nvSpPr>
          <p:spPr>
            <a:xfrm>
              <a:off x="6379145" y="1646318"/>
              <a:ext cx="43859" cy="128188"/>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5" name="Google Shape;1076;p55"/>
            <p:cNvSpPr/>
            <p:nvPr/>
          </p:nvSpPr>
          <p:spPr>
            <a:xfrm>
              <a:off x="6272109" y="1630842"/>
              <a:ext cx="74187" cy="131917"/>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6" name="Google Shape;1077;p55"/>
            <p:cNvSpPr/>
            <p:nvPr/>
          </p:nvSpPr>
          <p:spPr>
            <a:xfrm>
              <a:off x="6177205" y="1595229"/>
              <a:ext cx="103769" cy="125205"/>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7" name="Google Shape;1078;p55"/>
            <p:cNvSpPr/>
            <p:nvPr/>
          </p:nvSpPr>
          <p:spPr>
            <a:xfrm>
              <a:off x="6103205" y="1542835"/>
              <a:ext cx="123272" cy="106932"/>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8" name="Google Shape;1079;p55"/>
            <p:cNvSpPr/>
            <p:nvPr/>
          </p:nvSpPr>
          <p:spPr>
            <a:xfrm>
              <a:off x="6055426" y="1478881"/>
              <a:ext cx="131951" cy="78777"/>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39" name="Google Shape;1080;p55"/>
            <p:cNvSpPr/>
            <p:nvPr/>
          </p:nvSpPr>
          <p:spPr>
            <a:xfrm>
              <a:off x="6039282" y="1408308"/>
              <a:ext cx="129338" cy="43817"/>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rgbClr val="5F7D95"/>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sp>
          <p:nvSpPr>
            <p:cNvPr id="40" name="Google Shape;1081;p55"/>
            <p:cNvSpPr/>
            <p:nvPr/>
          </p:nvSpPr>
          <p:spPr>
            <a:xfrm>
              <a:off x="6608612" y="1210666"/>
              <a:ext cx="128685" cy="93507"/>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00B7AC"/>
                </a:solidFill>
              </a:endParaRPr>
            </a:p>
          </p:txBody>
        </p:sp>
      </p:grpSp>
      <p:sp>
        <p:nvSpPr>
          <p:cNvPr id="42" name="Google Shape;329;p21"/>
          <p:cNvSpPr txBox="1">
            <a:spLocks/>
          </p:cNvSpPr>
          <p:nvPr/>
        </p:nvSpPr>
        <p:spPr>
          <a:xfrm>
            <a:off x="2950684" y="4048483"/>
            <a:ext cx="5372834" cy="5158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Font typeface="Nunito"/>
              <a:buNone/>
            </a:pPr>
            <a:r>
              <a:rPr lang="fr-FR" sz="1400" dirty="0">
                <a:solidFill>
                  <a:schemeClr val="accent3">
                    <a:lumMod val="50000"/>
                  </a:schemeClr>
                </a:solidFill>
                <a:latin typeface="Typo Quik Light" panose="02000500000000000000" pitchFamily="2" charset="0"/>
                <a:cs typeface="Sarala" panose="020B0604020202020204" charset="0"/>
              </a:rPr>
              <a:t>Faciliter la mise en relation entre les publics cibles et les acteurs de l’ESS </a:t>
            </a:r>
            <a:r>
              <a:rPr lang="fr-FR" sz="1050" i="1" dirty="0">
                <a:solidFill>
                  <a:schemeClr val="accent3">
                    <a:lumMod val="50000"/>
                  </a:schemeClr>
                </a:solidFill>
                <a:latin typeface="Typo Quik Light" panose="02000500000000000000" pitchFamily="2" charset="0"/>
                <a:cs typeface="Sarala" panose="020B0604020202020204" charset="0"/>
              </a:rPr>
              <a:t>(conférences, rencontres d’affaires, ateliers, visites apprenantes, etc.)</a:t>
            </a:r>
          </a:p>
        </p:txBody>
      </p:sp>
      <p:sp>
        <p:nvSpPr>
          <p:cNvPr id="43" name="Rectangle 42"/>
          <p:cNvSpPr/>
          <p:nvPr/>
        </p:nvSpPr>
        <p:spPr>
          <a:xfrm flipV="1">
            <a:off x="2610449" y="4153275"/>
            <a:ext cx="342670" cy="338838"/>
          </a:xfrm>
          <a:prstGeom prst="rect">
            <a:avLst/>
          </a:prstGeom>
          <a:solidFill>
            <a:srgbClr val="09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4" name="Google Shape;329;p21"/>
          <p:cNvSpPr txBox="1">
            <a:spLocks/>
          </p:cNvSpPr>
          <p:nvPr/>
        </p:nvSpPr>
        <p:spPr>
          <a:xfrm>
            <a:off x="3634172" y="1660377"/>
            <a:ext cx="5509827" cy="5774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dk2"/>
              </a:buClr>
              <a:buSzPts val="1300"/>
              <a:buFont typeface="Nunito"/>
              <a:buChar char="●"/>
              <a:defRPr sz="1300" b="0" i="0" u="none" strike="noStrike" cap="none">
                <a:solidFill>
                  <a:schemeClr val="dk2"/>
                </a:solidFill>
                <a:latin typeface="Nunito"/>
                <a:ea typeface="Nunito"/>
                <a:cs typeface="Nunito"/>
                <a:sym typeface="Nunito"/>
              </a:defRPr>
            </a:lvl1pPr>
            <a:lvl2pPr marL="914400" marR="0" lvl="1"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2pPr>
            <a:lvl3pPr marL="1371600" marR="0" lvl="2"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3pPr>
            <a:lvl4pPr marL="1828800" marR="0" lvl="3"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4pPr>
            <a:lvl5pPr marL="2286000" marR="0" lvl="4"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5pPr>
            <a:lvl6pPr marL="2743200" marR="0" lvl="5"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6pPr>
            <a:lvl7pPr marL="3200400" marR="0" lvl="6"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7pPr>
            <a:lvl8pPr marL="3657600" marR="0" lvl="7"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8pPr>
            <a:lvl9pPr marL="4114800" marR="0" lvl="8" indent="-298450" algn="l" rtl="0">
              <a:lnSpc>
                <a:spcPct val="115000"/>
              </a:lnSpc>
              <a:spcBef>
                <a:spcPts val="0"/>
              </a:spcBef>
              <a:spcAft>
                <a:spcPts val="0"/>
              </a:spcAft>
              <a:buClr>
                <a:schemeClr val="dk2"/>
              </a:buClr>
              <a:buSzPts val="1100"/>
              <a:buFont typeface="Nunito"/>
              <a:buChar char="■"/>
              <a:defRPr sz="1100" b="0" i="0" u="none" strike="noStrike" cap="none">
                <a:solidFill>
                  <a:schemeClr val="dk2"/>
                </a:solidFill>
                <a:latin typeface="Nunito"/>
                <a:ea typeface="Nunito"/>
                <a:cs typeface="Nunito"/>
                <a:sym typeface="Nunito"/>
              </a:defRPr>
            </a:lvl9pPr>
          </a:lstStyle>
          <a:p>
            <a:pPr marL="0" indent="0">
              <a:lnSpc>
                <a:spcPct val="95000"/>
              </a:lnSpc>
              <a:buFont typeface="Nunito"/>
              <a:buNone/>
            </a:pPr>
            <a:r>
              <a:rPr lang="fr-FR" sz="1400" dirty="0">
                <a:solidFill>
                  <a:schemeClr val="accent3">
                    <a:lumMod val="50000"/>
                  </a:schemeClr>
                </a:solidFill>
                <a:latin typeface="Typo Quik Light" panose="02000500000000000000" pitchFamily="2" charset="0"/>
                <a:cs typeface="Sarala" panose="020B0604020202020204" charset="0"/>
              </a:rPr>
              <a:t>Fédérer des partenaires ressources nationaux autour du projet en appui aux </a:t>
            </a:r>
            <a:r>
              <a:rPr lang="fr-FR" sz="1400" dirty="0" err="1">
                <a:solidFill>
                  <a:schemeClr val="accent3">
                    <a:lumMod val="50000"/>
                  </a:schemeClr>
                </a:solidFill>
                <a:latin typeface="Typo Quik Light" panose="02000500000000000000" pitchFamily="2" charset="0"/>
                <a:cs typeface="Sarala" panose="020B0604020202020204" charset="0"/>
              </a:rPr>
              <a:t>Cress</a:t>
            </a:r>
            <a:r>
              <a:rPr lang="fr-FR" sz="1400" dirty="0">
                <a:solidFill>
                  <a:schemeClr val="accent3">
                    <a:lumMod val="50000"/>
                  </a:schemeClr>
                </a:solidFill>
                <a:latin typeface="Typo Quik Light" panose="02000500000000000000" pitchFamily="2" charset="0"/>
                <a:cs typeface="Sarala" panose="020B0604020202020204" charset="0"/>
              </a:rPr>
              <a:t>  </a:t>
            </a:r>
            <a:r>
              <a:rPr lang="fr-FR" sz="1050" i="1" dirty="0">
                <a:solidFill>
                  <a:schemeClr val="accent3">
                    <a:lumMod val="50000"/>
                  </a:schemeClr>
                </a:solidFill>
                <a:latin typeface="Typo Quik Light" panose="02000500000000000000" pitchFamily="2" charset="0"/>
                <a:cs typeface="Sarala" panose="020B0604020202020204" charset="0"/>
              </a:rPr>
              <a:t>(Avise, Médiateur entreprises, RTES, Crédit coopératif, Les canaux, etc.)</a:t>
            </a:r>
          </a:p>
        </p:txBody>
      </p:sp>
      <p:sp>
        <p:nvSpPr>
          <p:cNvPr id="45" name="Google Shape;5744;p62"/>
          <p:cNvSpPr/>
          <p:nvPr/>
        </p:nvSpPr>
        <p:spPr>
          <a:xfrm>
            <a:off x="3337511" y="1806124"/>
            <a:ext cx="272051" cy="261363"/>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nvGrpSpPr>
          <p:cNvPr id="52" name="Google Shape;5793;p62"/>
          <p:cNvGrpSpPr/>
          <p:nvPr/>
        </p:nvGrpSpPr>
        <p:grpSpPr>
          <a:xfrm>
            <a:off x="3553946" y="2981877"/>
            <a:ext cx="201145" cy="261022"/>
            <a:chOff x="-37930470" y="2511485"/>
            <a:chExt cx="228450" cy="315850"/>
          </a:xfrm>
          <a:solidFill>
            <a:schemeClr val="bg1">
              <a:alpha val="49000"/>
            </a:schemeClr>
          </a:solidFill>
        </p:grpSpPr>
        <p:sp>
          <p:nvSpPr>
            <p:cNvPr id="53" name="Google Shape;5794;p62"/>
            <p:cNvSpPr/>
            <p:nvPr/>
          </p:nvSpPr>
          <p:spPr>
            <a:xfrm>
              <a:off x="-37930470" y="2511485"/>
              <a:ext cx="228450" cy="227651"/>
            </a:xfrm>
            <a:custGeom>
              <a:avLst/>
              <a:gdLst/>
              <a:ahLst/>
              <a:cxnLst/>
              <a:rect l="l" t="t" r="r" b="b"/>
              <a:pathLst>
                <a:path w="9138" h="9106" extrusionOk="0">
                  <a:moveTo>
                    <a:pt x="4097" y="1292"/>
                  </a:moveTo>
                  <a:cubicBezTo>
                    <a:pt x="4349" y="1292"/>
                    <a:pt x="4538" y="1450"/>
                    <a:pt x="4538" y="1702"/>
                  </a:cubicBezTo>
                  <a:cubicBezTo>
                    <a:pt x="4538" y="1922"/>
                    <a:pt x="4349" y="2111"/>
                    <a:pt x="4160" y="2111"/>
                  </a:cubicBezTo>
                  <a:cubicBezTo>
                    <a:pt x="2994" y="2111"/>
                    <a:pt x="2112" y="3056"/>
                    <a:pt x="2049" y="4222"/>
                  </a:cubicBezTo>
                  <a:cubicBezTo>
                    <a:pt x="2049" y="4443"/>
                    <a:pt x="1860" y="4600"/>
                    <a:pt x="1639" y="4600"/>
                  </a:cubicBezTo>
                  <a:cubicBezTo>
                    <a:pt x="1387" y="4600"/>
                    <a:pt x="1198" y="4411"/>
                    <a:pt x="1198" y="4222"/>
                  </a:cubicBezTo>
                  <a:cubicBezTo>
                    <a:pt x="1198" y="2584"/>
                    <a:pt x="2490" y="1324"/>
                    <a:pt x="4097" y="1292"/>
                  </a:cubicBezTo>
                  <a:close/>
                  <a:moveTo>
                    <a:pt x="4569" y="0"/>
                  </a:moveTo>
                  <a:cubicBezTo>
                    <a:pt x="2049" y="0"/>
                    <a:pt x="1" y="2048"/>
                    <a:pt x="1" y="4569"/>
                  </a:cubicBezTo>
                  <a:cubicBezTo>
                    <a:pt x="1" y="6207"/>
                    <a:pt x="946" y="7688"/>
                    <a:pt x="2332" y="8475"/>
                  </a:cubicBezTo>
                  <a:cubicBezTo>
                    <a:pt x="2458" y="8507"/>
                    <a:pt x="2521" y="8664"/>
                    <a:pt x="2521" y="8822"/>
                  </a:cubicBezTo>
                  <a:lnTo>
                    <a:pt x="2521" y="9105"/>
                  </a:lnTo>
                  <a:lnTo>
                    <a:pt x="6680" y="9105"/>
                  </a:lnTo>
                  <a:lnTo>
                    <a:pt x="6680" y="8822"/>
                  </a:lnTo>
                  <a:cubicBezTo>
                    <a:pt x="6680" y="8696"/>
                    <a:pt x="6743" y="8570"/>
                    <a:pt x="6900" y="8507"/>
                  </a:cubicBezTo>
                  <a:cubicBezTo>
                    <a:pt x="8255" y="7719"/>
                    <a:pt x="9137" y="6270"/>
                    <a:pt x="9137" y="4569"/>
                  </a:cubicBezTo>
                  <a:cubicBezTo>
                    <a:pt x="9137" y="2048"/>
                    <a:pt x="7089" y="32"/>
                    <a:pt x="4569"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54" name="Google Shape;5795;p62"/>
            <p:cNvSpPr/>
            <p:nvPr/>
          </p:nvSpPr>
          <p:spPr>
            <a:xfrm>
              <a:off x="-37868257" y="2759585"/>
              <a:ext cx="103200" cy="67750"/>
            </a:xfrm>
            <a:custGeom>
              <a:avLst/>
              <a:gdLst/>
              <a:ahLst/>
              <a:cxnLst/>
              <a:rect l="l" t="t" r="r" b="b"/>
              <a:pathLst>
                <a:path w="4128" h="2710" extrusionOk="0">
                  <a:moveTo>
                    <a:pt x="1" y="0"/>
                  </a:moveTo>
                  <a:lnTo>
                    <a:pt x="1" y="662"/>
                  </a:lnTo>
                  <a:cubicBezTo>
                    <a:pt x="1" y="1198"/>
                    <a:pt x="410" y="1702"/>
                    <a:pt x="883" y="1859"/>
                  </a:cubicBezTo>
                  <a:cubicBezTo>
                    <a:pt x="1040" y="2363"/>
                    <a:pt x="1513" y="2710"/>
                    <a:pt x="2049" y="2710"/>
                  </a:cubicBezTo>
                  <a:cubicBezTo>
                    <a:pt x="2647" y="2710"/>
                    <a:pt x="3120" y="2363"/>
                    <a:pt x="3277" y="1859"/>
                  </a:cubicBezTo>
                  <a:cubicBezTo>
                    <a:pt x="3781" y="1702"/>
                    <a:pt x="4128" y="1198"/>
                    <a:pt x="4128" y="662"/>
                  </a:cubicBezTo>
                  <a:lnTo>
                    <a:pt x="41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55" name="Google Shape;5267;p61"/>
          <p:cNvGrpSpPr/>
          <p:nvPr/>
        </p:nvGrpSpPr>
        <p:grpSpPr>
          <a:xfrm>
            <a:off x="3530399" y="2415136"/>
            <a:ext cx="224692" cy="239954"/>
            <a:chOff x="1529350" y="258825"/>
            <a:chExt cx="423475" cy="481825"/>
          </a:xfrm>
          <a:solidFill>
            <a:schemeClr val="bg1"/>
          </a:solidFill>
        </p:grpSpPr>
        <p:sp>
          <p:nvSpPr>
            <p:cNvPr id="56" name="Google Shape;5268;p61"/>
            <p:cNvSpPr/>
            <p:nvPr/>
          </p:nvSpPr>
          <p:spPr>
            <a:xfrm>
              <a:off x="1585800" y="258825"/>
              <a:ext cx="310650" cy="430550"/>
            </a:xfrm>
            <a:custGeom>
              <a:avLst/>
              <a:gdLst/>
              <a:ahLst/>
              <a:cxnLst/>
              <a:rect l="l" t="t" r="r" b="b"/>
              <a:pathLst>
                <a:path w="12426" h="17222" extrusionOk="0">
                  <a:moveTo>
                    <a:pt x="6213" y="3388"/>
                  </a:moveTo>
                  <a:cubicBezTo>
                    <a:pt x="7354" y="3388"/>
                    <a:pt x="8384" y="4074"/>
                    <a:pt x="8821" y="5131"/>
                  </a:cubicBezTo>
                  <a:cubicBezTo>
                    <a:pt x="9257" y="6185"/>
                    <a:pt x="9016" y="7399"/>
                    <a:pt x="8206" y="8206"/>
                  </a:cubicBezTo>
                  <a:cubicBezTo>
                    <a:pt x="7666" y="8748"/>
                    <a:pt x="6945" y="9035"/>
                    <a:pt x="6210" y="9035"/>
                  </a:cubicBezTo>
                  <a:cubicBezTo>
                    <a:pt x="5847" y="9035"/>
                    <a:pt x="5481" y="8965"/>
                    <a:pt x="5132" y="8820"/>
                  </a:cubicBezTo>
                  <a:cubicBezTo>
                    <a:pt x="4075" y="8383"/>
                    <a:pt x="3388" y="7354"/>
                    <a:pt x="3388" y="6212"/>
                  </a:cubicBezTo>
                  <a:cubicBezTo>
                    <a:pt x="3391" y="4652"/>
                    <a:pt x="4653" y="3391"/>
                    <a:pt x="6213" y="3388"/>
                  </a:cubicBezTo>
                  <a:close/>
                  <a:moveTo>
                    <a:pt x="6213" y="0"/>
                  </a:moveTo>
                  <a:cubicBezTo>
                    <a:pt x="2825" y="0"/>
                    <a:pt x="1" y="2728"/>
                    <a:pt x="1" y="6212"/>
                  </a:cubicBezTo>
                  <a:cubicBezTo>
                    <a:pt x="1" y="7537"/>
                    <a:pt x="398" y="8718"/>
                    <a:pt x="1163" y="9826"/>
                  </a:cubicBezTo>
                  <a:lnTo>
                    <a:pt x="5737" y="16959"/>
                  </a:lnTo>
                  <a:cubicBezTo>
                    <a:pt x="5847" y="17134"/>
                    <a:pt x="6029" y="17221"/>
                    <a:pt x="6211" y="17221"/>
                  </a:cubicBezTo>
                  <a:cubicBezTo>
                    <a:pt x="6394" y="17221"/>
                    <a:pt x="6576" y="17134"/>
                    <a:pt x="6686" y="16959"/>
                  </a:cubicBezTo>
                  <a:lnTo>
                    <a:pt x="11278" y="9802"/>
                  </a:lnTo>
                  <a:cubicBezTo>
                    <a:pt x="12025" y="8751"/>
                    <a:pt x="12425" y="7498"/>
                    <a:pt x="12422" y="6212"/>
                  </a:cubicBezTo>
                  <a:cubicBezTo>
                    <a:pt x="12422" y="2786"/>
                    <a:pt x="9637" y="0"/>
                    <a:pt x="62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435D74"/>
                </a:solidFill>
              </a:endParaRPr>
            </a:p>
          </p:txBody>
        </p:sp>
        <p:sp>
          <p:nvSpPr>
            <p:cNvPr id="57" name="Google Shape;5269;p61"/>
            <p:cNvSpPr/>
            <p:nvPr/>
          </p:nvSpPr>
          <p:spPr>
            <a:xfrm>
              <a:off x="1529350" y="583200"/>
              <a:ext cx="423475" cy="157450"/>
            </a:xfrm>
            <a:custGeom>
              <a:avLst/>
              <a:gdLst/>
              <a:ahLst/>
              <a:cxnLst/>
              <a:rect l="l" t="t" r="r" b="b"/>
              <a:pathLst>
                <a:path w="16939" h="6298" extrusionOk="0">
                  <a:moveTo>
                    <a:pt x="4050" y="1"/>
                  </a:moveTo>
                  <a:cubicBezTo>
                    <a:pt x="1545" y="582"/>
                    <a:pt x="0" y="1642"/>
                    <a:pt x="0" y="2909"/>
                  </a:cubicBezTo>
                  <a:cubicBezTo>
                    <a:pt x="0" y="5111"/>
                    <a:pt x="4364" y="6297"/>
                    <a:pt x="8471" y="6297"/>
                  </a:cubicBezTo>
                  <a:cubicBezTo>
                    <a:pt x="12575" y="6297"/>
                    <a:pt x="16938" y="5111"/>
                    <a:pt x="16938" y="2909"/>
                  </a:cubicBezTo>
                  <a:cubicBezTo>
                    <a:pt x="16938" y="1642"/>
                    <a:pt x="15391" y="579"/>
                    <a:pt x="12882" y="1"/>
                  </a:cubicBezTo>
                  <a:lnTo>
                    <a:pt x="10040" y="4445"/>
                  </a:lnTo>
                  <a:cubicBezTo>
                    <a:pt x="9673" y="5018"/>
                    <a:pt x="9071" y="5305"/>
                    <a:pt x="8469" y="5305"/>
                  </a:cubicBezTo>
                  <a:cubicBezTo>
                    <a:pt x="7867" y="5305"/>
                    <a:pt x="7265" y="5018"/>
                    <a:pt x="6899" y="4445"/>
                  </a:cubicBezTo>
                  <a:lnTo>
                    <a:pt x="405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435D74"/>
                </a:solidFill>
              </a:endParaRPr>
            </a:p>
          </p:txBody>
        </p:sp>
      </p:grpSp>
      <p:grpSp>
        <p:nvGrpSpPr>
          <p:cNvPr id="76" name="Google Shape;6800;p64"/>
          <p:cNvGrpSpPr/>
          <p:nvPr/>
        </p:nvGrpSpPr>
        <p:grpSpPr>
          <a:xfrm>
            <a:off x="2624968" y="4188495"/>
            <a:ext cx="306220" cy="275736"/>
            <a:chOff x="-30735200" y="3552550"/>
            <a:chExt cx="292225" cy="290925"/>
          </a:xfrm>
          <a:solidFill>
            <a:schemeClr val="bg1"/>
          </a:solidFill>
        </p:grpSpPr>
        <p:sp>
          <p:nvSpPr>
            <p:cNvPr id="77" name="Google Shape;6801;p64"/>
            <p:cNvSpPr/>
            <p:nvPr/>
          </p:nvSpPr>
          <p:spPr>
            <a:xfrm>
              <a:off x="-30613900" y="3655750"/>
              <a:ext cx="170925" cy="187725"/>
            </a:xfrm>
            <a:custGeom>
              <a:avLst/>
              <a:gdLst/>
              <a:ahLst/>
              <a:cxnLst/>
              <a:rect l="l" t="t" r="r" b="b"/>
              <a:pathLst>
                <a:path w="6837" h="7509"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78" name="Google Shape;6802;p64"/>
            <p:cNvSpPr/>
            <p:nvPr/>
          </p:nvSpPr>
          <p:spPr>
            <a:xfrm>
              <a:off x="-30735200" y="3552550"/>
              <a:ext cx="188275" cy="205075"/>
            </a:xfrm>
            <a:custGeom>
              <a:avLst/>
              <a:gdLst/>
              <a:ahLst/>
              <a:cxnLst/>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79" name="Google Shape;6775;p64"/>
          <p:cNvGrpSpPr/>
          <p:nvPr/>
        </p:nvGrpSpPr>
        <p:grpSpPr>
          <a:xfrm>
            <a:off x="3393940" y="3559264"/>
            <a:ext cx="260662" cy="227930"/>
            <a:chOff x="-34406325" y="3919600"/>
            <a:chExt cx="293025" cy="291425"/>
          </a:xfrm>
          <a:solidFill>
            <a:schemeClr val="bg1"/>
          </a:solidFill>
        </p:grpSpPr>
        <p:sp>
          <p:nvSpPr>
            <p:cNvPr id="80" name="Google Shape;6776;p64"/>
            <p:cNvSpPr/>
            <p:nvPr/>
          </p:nvSpPr>
          <p:spPr>
            <a:xfrm>
              <a:off x="-34167675" y="3932000"/>
              <a:ext cx="42550" cy="40575"/>
            </a:xfrm>
            <a:custGeom>
              <a:avLst/>
              <a:gdLst/>
              <a:ahLst/>
              <a:cxnLst/>
              <a:rect l="l" t="t" r="r" b="b"/>
              <a:pathLst>
                <a:path w="1702" h="1623" extrusionOk="0">
                  <a:moveTo>
                    <a:pt x="1352" y="0"/>
                  </a:moveTo>
                  <a:cubicBezTo>
                    <a:pt x="1261" y="0"/>
                    <a:pt x="1167" y="24"/>
                    <a:pt x="1104" y="71"/>
                  </a:cubicBezTo>
                  <a:lnTo>
                    <a:pt x="127" y="1079"/>
                  </a:lnTo>
                  <a:cubicBezTo>
                    <a:pt x="1" y="1205"/>
                    <a:pt x="1" y="1426"/>
                    <a:pt x="127" y="1552"/>
                  </a:cubicBezTo>
                  <a:cubicBezTo>
                    <a:pt x="190" y="1599"/>
                    <a:pt x="284" y="1623"/>
                    <a:pt x="375" y="1623"/>
                  </a:cubicBezTo>
                  <a:cubicBezTo>
                    <a:pt x="466" y="1623"/>
                    <a:pt x="552" y="1599"/>
                    <a:pt x="599" y="1552"/>
                  </a:cubicBezTo>
                  <a:lnTo>
                    <a:pt x="1576" y="544"/>
                  </a:lnTo>
                  <a:cubicBezTo>
                    <a:pt x="1702" y="449"/>
                    <a:pt x="1702" y="260"/>
                    <a:pt x="1576" y="71"/>
                  </a:cubicBezTo>
                  <a:cubicBezTo>
                    <a:pt x="1529" y="24"/>
                    <a:pt x="1442" y="0"/>
                    <a:pt x="13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1" name="Google Shape;6777;p64"/>
            <p:cNvSpPr/>
            <p:nvPr/>
          </p:nvSpPr>
          <p:spPr>
            <a:xfrm>
              <a:off x="-34286600" y="3922950"/>
              <a:ext cx="171725" cy="167575"/>
            </a:xfrm>
            <a:custGeom>
              <a:avLst/>
              <a:gdLst/>
              <a:ahLst/>
              <a:cxnLst/>
              <a:rect l="l" t="t" r="r" b="b"/>
              <a:pathLst>
                <a:path w="6869" h="6703" extrusionOk="0">
                  <a:moveTo>
                    <a:pt x="772" y="0"/>
                  </a:moveTo>
                  <a:cubicBezTo>
                    <a:pt x="599" y="0"/>
                    <a:pt x="426" y="71"/>
                    <a:pt x="284" y="213"/>
                  </a:cubicBezTo>
                  <a:cubicBezTo>
                    <a:pt x="1" y="496"/>
                    <a:pt x="1" y="937"/>
                    <a:pt x="284" y="1189"/>
                  </a:cubicBezTo>
                  <a:lnTo>
                    <a:pt x="5608" y="6514"/>
                  </a:lnTo>
                  <a:cubicBezTo>
                    <a:pt x="5734" y="6640"/>
                    <a:pt x="5908" y="6703"/>
                    <a:pt x="6085" y="6703"/>
                  </a:cubicBezTo>
                  <a:cubicBezTo>
                    <a:pt x="6262" y="6703"/>
                    <a:pt x="6443" y="6640"/>
                    <a:pt x="6585" y="6514"/>
                  </a:cubicBezTo>
                  <a:cubicBezTo>
                    <a:pt x="6869" y="6230"/>
                    <a:pt x="6869" y="5821"/>
                    <a:pt x="6585" y="5537"/>
                  </a:cubicBezTo>
                  <a:lnTo>
                    <a:pt x="1261" y="213"/>
                  </a:lnTo>
                  <a:cubicBezTo>
                    <a:pt x="1119" y="71"/>
                    <a:pt x="946" y="0"/>
                    <a:pt x="77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2" name="Google Shape;6778;p64"/>
            <p:cNvSpPr/>
            <p:nvPr/>
          </p:nvSpPr>
          <p:spPr>
            <a:xfrm>
              <a:off x="-34406325" y="4115900"/>
              <a:ext cx="98475" cy="95125"/>
            </a:xfrm>
            <a:custGeom>
              <a:avLst/>
              <a:gdLst/>
              <a:ahLst/>
              <a:cxnLst/>
              <a:rect l="l" t="t" r="r" b="b"/>
              <a:pathLst>
                <a:path w="3939" h="3805" extrusionOk="0">
                  <a:moveTo>
                    <a:pt x="757" y="1"/>
                  </a:moveTo>
                  <a:cubicBezTo>
                    <a:pt x="576" y="1"/>
                    <a:pt x="395" y="72"/>
                    <a:pt x="253" y="213"/>
                  </a:cubicBezTo>
                  <a:cubicBezTo>
                    <a:pt x="1" y="497"/>
                    <a:pt x="1" y="938"/>
                    <a:pt x="253" y="1190"/>
                  </a:cubicBezTo>
                  <a:lnTo>
                    <a:pt x="2679" y="3616"/>
                  </a:lnTo>
                  <a:cubicBezTo>
                    <a:pt x="2805" y="3742"/>
                    <a:pt x="2978" y="3805"/>
                    <a:pt x="3155" y="3805"/>
                  </a:cubicBezTo>
                  <a:cubicBezTo>
                    <a:pt x="3332" y="3805"/>
                    <a:pt x="3514" y="3742"/>
                    <a:pt x="3655" y="3616"/>
                  </a:cubicBezTo>
                  <a:cubicBezTo>
                    <a:pt x="3939" y="3332"/>
                    <a:pt x="3939" y="2891"/>
                    <a:pt x="3655" y="2608"/>
                  </a:cubicBezTo>
                  <a:lnTo>
                    <a:pt x="1261" y="213"/>
                  </a:lnTo>
                  <a:cubicBezTo>
                    <a:pt x="1119" y="72"/>
                    <a:pt x="938" y="1"/>
                    <a:pt x="75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3" name="Google Shape;6779;p64"/>
            <p:cNvSpPr/>
            <p:nvPr/>
          </p:nvSpPr>
          <p:spPr>
            <a:xfrm>
              <a:off x="-34364575" y="3966850"/>
              <a:ext cx="204025" cy="204025"/>
            </a:xfrm>
            <a:custGeom>
              <a:avLst/>
              <a:gdLst/>
              <a:ahLst/>
              <a:cxnLst/>
              <a:rect l="l" t="t" r="r" b="b"/>
              <a:pathLst>
                <a:path w="8161" h="8161" extrusionOk="0">
                  <a:moveTo>
                    <a:pt x="2994" y="1"/>
                  </a:moveTo>
                  <a:lnTo>
                    <a:pt x="2489" y="1576"/>
                  </a:lnTo>
                  <a:cubicBezTo>
                    <a:pt x="1985" y="3088"/>
                    <a:pt x="1166" y="4474"/>
                    <a:pt x="1" y="5703"/>
                  </a:cubicBezTo>
                  <a:lnTo>
                    <a:pt x="2458" y="8160"/>
                  </a:lnTo>
                  <a:cubicBezTo>
                    <a:pt x="3687" y="6995"/>
                    <a:pt x="5104" y="6175"/>
                    <a:pt x="6585" y="5671"/>
                  </a:cubicBezTo>
                  <a:lnTo>
                    <a:pt x="8160" y="5136"/>
                  </a:lnTo>
                  <a:lnTo>
                    <a:pt x="299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4" name="Google Shape;6780;p64"/>
            <p:cNvSpPr/>
            <p:nvPr/>
          </p:nvSpPr>
          <p:spPr>
            <a:xfrm>
              <a:off x="-34200750" y="3919600"/>
              <a:ext cx="17350" cy="33875"/>
            </a:xfrm>
            <a:custGeom>
              <a:avLst/>
              <a:gdLst/>
              <a:ahLst/>
              <a:cxnLst/>
              <a:rect l="l" t="t" r="r" b="b"/>
              <a:pathLst>
                <a:path w="694" h="1355" extrusionOk="0">
                  <a:moveTo>
                    <a:pt x="347" y="0"/>
                  </a:moveTo>
                  <a:cubicBezTo>
                    <a:pt x="158" y="0"/>
                    <a:pt x="1" y="158"/>
                    <a:pt x="1" y="347"/>
                  </a:cubicBezTo>
                  <a:lnTo>
                    <a:pt x="1" y="1008"/>
                  </a:lnTo>
                  <a:cubicBezTo>
                    <a:pt x="1" y="1229"/>
                    <a:pt x="158" y="1355"/>
                    <a:pt x="347" y="1355"/>
                  </a:cubicBezTo>
                  <a:cubicBezTo>
                    <a:pt x="536" y="1355"/>
                    <a:pt x="694" y="1229"/>
                    <a:pt x="694" y="1008"/>
                  </a:cubicBezTo>
                  <a:lnTo>
                    <a:pt x="694" y="347"/>
                  </a:lnTo>
                  <a:cubicBezTo>
                    <a:pt x="694" y="158"/>
                    <a:pt x="536"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5" name="Google Shape;6781;p64"/>
            <p:cNvSpPr/>
            <p:nvPr/>
          </p:nvSpPr>
          <p:spPr>
            <a:xfrm>
              <a:off x="-34147975" y="3989700"/>
              <a:ext cx="34675" cy="17350"/>
            </a:xfrm>
            <a:custGeom>
              <a:avLst/>
              <a:gdLst/>
              <a:ahLst/>
              <a:cxnLst/>
              <a:rect l="l" t="t" r="r" b="b"/>
              <a:pathLst>
                <a:path w="1387" h="694" extrusionOk="0">
                  <a:moveTo>
                    <a:pt x="379" y="0"/>
                  </a:moveTo>
                  <a:cubicBezTo>
                    <a:pt x="158" y="0"/>
                    <a:pt x="0" y="126"/>
                    <a:pt x="0" y="347"/>
                  </a:cubicBezTo>
                  <a:cubicBezTo>
                    <a:pt x="0" y="536"/>
                    <a:pt x="158" y="693"/>
                    <a:pt x="379" y="693"/>
                  </a:cubicBezTo>
                  <a:lnTo>
                    <a:pt x="1040" y="693"/>
                  </a:lnTo>
                  <a:cubicBezTo>
                    <a:pt x="1229" y="693"/>
                    <a:pt x="1387" y="536"/>
                    <a:pt x="1387" y="347"/>
                  </a:cubicBezTo>
                  <a:cubicBezTo>
                    <a:pt x="1387" y="126"/>
                    <a:pt x="1229"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6" name="Google Shape;6782;p64"/>
            <p:cNvSpPr/>
            <p:nvPr/>
          </p:nvSpPr>
          <p:spPr>
            <a:xfrm>
              <a:off x="-34278725" y="4116500"/>
              <a:ext cx="116600" cy="68600"/>
            </a:xfrm>
            <a:custGeom>
              <a:avLst/>
              <a:gdLst/>
              <a:ahLst/>
              <a:cxnLst/>
              <a:rect l="l" t="t" r="r" b="b"/>
              <a:pathLst>
                <a:path w="4664" h="2744" extrusionOk="0">
                  <a:moveTo>
                    <a:pt x="4411" y="0"/>
                  </a:moveTo>
                  <a:lnTo>
                    <a:pt x="3750" y="221"/>
                  </a:lnTo>
                  <a:cubicBezTo>
                    <a:pt x="3907" y="378"/>
                    <a:pt x="3813" y="631"/>
                    <a:pt x="3624" y="694"/>
                  </a:cubicBezTo>
                  <a:lnTo>
                    <a:pt x="1072" y="2017"/>
                  </a:lnTo>
                  <a:cubicBezTo>
                    <a:pt x="1030" y="2038"/>
                    <a:pt x="984" y="2048"/>
                    <a:pt x="938" y="2048"/>
                  </a:cubicBezTo>
                  <a:cubicBezTo>
                    <a:pt x="844" y="2048"/>
                    <a:pt x="746" y="2006"/>
                    <a:pt x="662" y="1922"/>
                  </a:cubicBezTo>
                  <a:lnTo>
                    <a:pt x="568" y="1796"/>
                  </a:lnTo>
                  <a:cubicBezTo>
                    <a:pt x="347" y="1922"/>
                    <a:pt x="190" y="2080"/>
                    <a:pt x="1" y="2237"/>
                  </a:cubicBezTo>
                  <a:lnTo>
                    <a:pt x="190" y="2426"/>
                  </a:lnTo>
                  <a:cubicBezTo>
                    <a:pt x="395" y="2632"/>
                    <a:pt x="669" y="2744"/>
                    <a:pt x="947" y="2744"/>
                  </a:cubicBezTo>
                  <a:cubicBezTo>
                    <a:pt x="1095" y="2744"/>
                    <a:pt x="1245" y="2712"/>
                    <a:pt x="1387" y="2647"/>
                  </a:cubicBezTo>
                  <a:lnTo>
                    <a:pt x="3939" y="1324"/>
                  </a:lnTo>
                  <a:cubicBezTo>
                    <a:pt x="4411" y="1103"/>
                    <a:pt x="4663" y="505"/>
                    <a:pt x="4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grpSp>
        <p:nvGrpSpPr>
          <p:cNvPr id="87" name="Google Shape;8148;p67"/>
          <p:cNvGrpSpPr/>
          <p:nvPr/>
        </p:nvGrpSpPr>
        <p:grpSpPr>
          <a:xfrm>
            <a:off x="2636609" y="1158994"/>
            <a:ext cx="301263" cy="283592"/>
            <a:chOff x="-4475825" y="3612425"/>
            <a:chExt cx="293825" cy="291450"/>
          </a:xfrm>
          <a:solidFill>
            <a:schemeClr val="bg1">
              <a:alpha val="50000"/>
            </a:schemeClr>
          </a:solidFill>
        </p:grpSpPr>
        <p:sp>
          <p:nvSpPr>
            <p:cNvPr id="88" name="Google Shape;8149;p67"/>
            <p:cNvSpPr/>
            <p:nvPr/>
          </p:nvSpPr>
          <p:spPr>
            <a:xfrm>
              <a:off x="-4349800" y="3664400"/>
              <a:ext cx="34675" cy="33100"/>
            </a:xfrm>
            <a:custGeom>
              <a:avLst/>
              <a:gdLst/>
              <a:ahLst/>
              <a:cxnLst/>
              <a:rect l="l" t="t" r="r" b="b"/>
              <a:pathLst>
                <a:path w="1387" h="1324" extrusionOk="0">
                  <a:moveTo>
                    <a:pt x="694" y="1"/>
                  </a:moveTo>
                  <a:cubicBezTo>
                    <a:pt x="347" y="1"/>
                    <a:pt x="32" y="316"/>
                    <a:pt x="32" y="662"/>
                  </a:cubicBezTo>
                  <a:cubicBezTo>
                    <a:pt x="1" y="1040"/>
                    <a:pt x="316" y="1324"/>
                    <a:pt x="694" y="1324"/>
                  </a:cubicBezTo>
                  <a:cubicBezTo>
                    <a:pt x="1103" y="1324"/>
                    <a:pt x="1387" y="1009"/>
                    <a:pt x="1387" y="662"/>
                  </a:cubicBezTo>
                  <a:cubicBezTo>
                    <a:pt x="1387" y="284"/>
                    <a:pt x="1072" y="1"/>
                    <a:pt x="6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9" name="Google Shape;8150;p67"/>
            <p:cNvSpPr/>
            <p:nvPr/>
          </p:nvSpPr>
          <p:spPr>
            <a:xfrm>
              <a:off x="-4366325" y="3714800"/>
              <a:ext cx="68525" cy="34700"/>
            </a:xfrm>
            <a:custGeom>
              <a:avLst/>
              <a:gdLst/>
              <a:ahLst/>
              <a:cxnLst/>
              <a:rect l="l" t="t" r="r" b="b"/>
              <a:pathLst>
                <a:path w="2741" h="1388" extrusionOk="0">
                  <a:moveTo>
                    <a:pt x="1008" y="1"/>
                  </a:moveTo>
                  <a:cubicBezTo>
                    <a:pt x="473" y="1"/>
                    <a:pt x="0" y="474"/>
                    <a:pt x="0" y="1009"/>
                  </a:cubicBezTo>
                  <a:lnTo>
                    <a:pt x="0" y="1387"/>
                  </a:lnTo>
                  <a:lnTo>
                    <a:pt x="2741" y="1387"/>
                  </a:lnTo>
                  <a:lnTo>
                    <a:pt x="2741" y="1009"/>
                  </a:lnTo>
                  <a:cubicBezTo>
                    <a:pt x="2741" y="474"/>
                    <a:pt x="2268" y="1"/>
                    <a:pt x="16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90" name="Google Shape;8151;p67"/>
            <p:cNvSpPr/>
            <p:nvPr/>
          </p:nvSpPr>
          <p:spPr>
            <a:xfrm>
              <a:off x="-4475825" y="3612425"/>
              <a:ext cx="293825" cy="291450"/>
            </a:xfrm>
            <a:custGeom>
              <a:avLst/>
              <a:gdLst/>
              <a:ahLst/>
              <a:cxnLst/>
              <a:rect l="l" t="t" r="r" b="b"/>
              <a:pathLst>
                <a:path w="11753" h="11658" extrusionOk="0">
                  <a:moveTo>
                    <a:pt x="5703" y="1324"/>
                  </a:moveTo>
                  <a:cubicBezTo>
                    <a:pt x="6459" y="1324"/>
                    <a:pt x="7089" y="1954"/>
                    <a:pt x="7089" y="2710"/>
                  </a:cubicBezTo>
                  <a:cubicBezTo>
                    <a:pt x="7089" y="3025"/>
                    <a:pt x="6963" y="3340"/>
                    <a:pt x="6774" y="3592"/>
                  </a:cubicBezTo>
                  <a:cubicBezTo>
                    <a:pt x="7373" y="3844"/>
                    <a:pt x="7751" y="4443"/>
                    <a:pt x="7751" y="5104"/>
                  </a:cubicBezTo>
                  <a:lnTo>
                    <a:pt x="7751" y="5766"/>
                  </a:lnTo>
                  <a:lnTo>
                    <a:pt x="7783" y="5766"/>
                  </a:lnTo>
                  <a:cubicBezTo>
                    <a:pt x="7783" y="5986"/>
                    <a:pt x="7625" y="6144"/>
                    <a:pt x="7436" y="6144"/>
                  </a:cubicBezTo>
                  <a:lnTo>
                    <a:pt x="4002" y="6144"/>
                  </a:lnTo>
                  <a:cubicBezTo>
                    <a:pt x="3813" y="6144"/>
                    <a:pt x="3655" y="5986"/>
                    <a:pt x="3655" y="5766"/>
                  </a:cubicBezTo>
                  <a:lnTo>
                    <a:pt x="3655" y="5104"/>
                  </a:lnTo>
                  <a:cubicBezTo>
                    <a:pt x="3655" y="4443"/>
                    <a:pt x="4065" y="3844"/>
                    <a:pt x="4664" y="3592"/>
                  </a:cubicBezTo>
                  <a:cubicBezTo>
                    <a:pt x="4443" y="3340"/>
                    <a:pt x="4348" y="3056"/>
                    <a:pt x="4348" y="2710"/>
                  </a:cubicBezTo>
                  <a:cubicBezTo>
                    <a:pt x="4348" y="1954"/>
                    <a:pt x="4979" y="1324"/>
                    <a:pt x="5703" y="1324"/>
                  </a:cubicBezTo>
                  <a:close/>
                  <a:moveTo>
                    <a:pt x="5798" y="0"/>
                  </a:moveTo>
                  <a:cubicBezTo>
                    <a:pt x="3561" y="0"/>
                    <a:pt x="1702" y="1859"/>
                    <a:pt x="1702" y="4096"/>
                  </a:cubicBezTo>
                  <a:cubicBezTo>
                    <a:pt x="1702" y="5041"/>
                    <a:pt x="2017" y="5955"/>
                    <a:pt x="2553" y="6616"/>
                  </a:cubicBezTo>
                  <a:lnTo>
                    <a:pt x="1702" y="7120"/>
                  </a:lnTo>
                  <a:cubicBezTo>
                    <a:pt x="1513" y="6963"/>
                    <a:pt x="1293" y="6900"/>
                    <a:pt x="1040" y="6900"/>
                  </a:cubicBezTo>
                  <a:cubicBezTo>
                    <a:pt x="473" y="6900"/>
                    <a:pt x="1" y="7341"/>
                    <a:pt x="1" y="7908"/>
                  </a:cubicBezTo>
                  <a:cubicBezTo>
                    <a:pt x="1" y="8475"/>
                    <a:pt x="473" y="8948"/>
                    <a:pt x="1040" y="8948"/>
                  </a:cubicBezTo>
                  <a:cubicBezTo>
                    <a:pt x="1576" y="8948"/>
                    <a:pt x="2049" y="8475"/>
                    <a:pt x="2049" y="7908"/>
                  </a:cubicBezTo>
                  <a:lnTo>
                    <a:pt x="2049" y="7719"/>
                  </a:lnTo>
                  <a:lnTo>
                    <a:pt x="3025" y="7120"/>
                  </a:lnTo>
                  <a:cubicBezTo>
                    <a:pt x="3309" y="7372"/>
                    <a:pt x="3592" y="7593"/>
                    <a:pt x="3939" y="7751"/>
                  </a:cubicBezTo>
                  <a:lnTo>
                    <a:pt x="3277" y="8948"/>
                  </a:lnTo>
                  <a:lnTo>
                    <a:pt x="3088" y="8948"/>
                  </a:lnTo>
                  <a:cubicBezTo>
                    <a:pt x="2521" y="8948"/>
                    <a:pt x="2049" y="9420"/>
                    <a:pt x="2049" y="9956"/>
                  </a:cubicBezTo>
                  <a:cubicBezTo>
                    <a:pt x="2049" y="10523"/>
                    <a:pt x="2521" y="10996"/>
                    <a:pt x="3088" y="10996"/>
                  </a:cubicBezTo>
                  <a:cubicBezTo>
                    <a:pt x="3624" y="10996"/>
                    <a:pt x="4096" y="10523"/>
                    <a:pt x="4096" y="9956"/>
                  </a:cubicBezTo>
                  <a:cubicBezTo>
                    <a:pt x="4096" y="9735"/>
                    <a:pt x="4033" y="9483"/>
                    <a:pt x="3876" y="9294"/>
                  </a:cubicBezTo>
                  <a:lnTo>
                    <a:pt x="4569" y="8034"/>
                  </a:lnTo>
                  <a:cubicBezTo>
                    <a:pt x="4853" y="8097"/>
                    <a:pt x="5168" y="8192"/>
                    <a:pt x="5483" y="8223"/>
                  </a:cubicBezTo>
                  <a:lnTo>
                    <a:pt x="5483" y="9672"/>
                  </a:lnTo>
                  <a:cubicBezTo>
                    <a:pt x="5073" y="9830"/>
                    <a:pt x="4821" y="10208"/>
                    <a:pt x="4821" y="10617"/>
                  </a:cubicBezTo>
                  <a:cubicBezTo>
                    <a:pt x="4821" y="11185"/>
                    <a:pt x="5294" y="11657"/>
                    <a:pt x="5829" y="11657"/>
                  </a:cubicBezTo>
                  <a:cubicBezTo>
                    <a:pt x="6396" y="11657"/>
                    <a:pt x="6869" y="11185"/>
                    <a:pt x="6869" y="10617"/>
                  </a:cubicBezTo>
                  <a:cubicBezTo>
                    <a:pt x="6869" y="10208"/>
                    <a:pt x="6585" y="9798"/>
                    <a:pt x="6176" y="9672"/>
                  </a:cubicBezTo>
                  <a:lnTo>
                    <a:pt x="6176" y="8223"/>
                  </a:lnTo>
                  <a:cubicBezTo>
                    <a:pt x="6491" y="8192"/>
                    <a:pt x="6806" y="8160"/>
                    <a:pt x="7089" y="8034"/>
                  </a:cubicBezTo>
                  <a:lnTo>
                    <a:pt x="7814" y="9294"/>
                  </a:lnTo>
                  <a:cubicBezTo>
                    <a:pt x="7657" y="9483"/>
                    <a:pt x="7562" y="9672"/>
                    <a:pt x="7562" y="9956"/>
                  </a:cubicBezTo>
                  <a:cubicBezTo>
                    <a:pt x="7562" y="10523"/>
                    <a:pt x="8035" y="10996"/>
                    <a:pt x="8602" y="10996"/>
                  </a:cubicBezTo>
                  <a:cubicBezTo>
                    <a:pt x="9137" y="10996"/>
                    <a:pt x="9610" y="10523"/>
                    <a:pt x="9610" y="9956"/>
                  </a:cubicBezTo>
                  <a:cubicBezTo>
                    <a:pt x="9610" y="9420"/>
                    <a:pt x="9137" y="8948"/>
                    <a:pt x="8602" y="8948"/>
                  </a:cubicBezTo>
                  <a:lnTo>
                    <a:pt x="8381" y="8948"/>
                  </a:lnTo>
                  <a:lnTo>
                    <a:pt x="7720" y="7751"/>
                  </a:lnTo>
                  <a:cubicBezTo>
                    <a:pt x="8035" y="7593"/>
                    <a:pt x="8350" y="7372"/>
                    <a:pt x="8633" y="7120"/>
                  </a:cubicBezTo>
                  <a:lnTo>
                    <a:pt x="9704" y="7719"/>
                  </a:lnTo>
                  <a:lnTo>
                    <a:pt x="9704" y="7908"/>
                  </a:lnTo>
                  <a:cubicBezTo>
                    <a:pt x="9704" y="8475"/>
                    <a:pt x="10177" y="8948"/>
                    <a:pt x="10713" y="8948"/>
                  </a:cubicBezTo>
                  <a:cubicBezTo>
                    <a:pt x="11280" y="8948"/>
                    <a:pt x="11752" y="8475"/>
                    <a:pt x="11752" y="7908"/>
                  </a:cubicBezTo>
                  <a:cubicBezTo>
                    <a:pt x="11626" y="7309"/>
                    <a:pt x="11154" y="6900"/>
                    <a:pt x="10586" y="6900"/>
                  </a:cubicBezTo>
                  <a:cubicBezTo>
                    <a:pt x="10366" y="6900"/>
                    <a:pt x="10114" y="6963"/>
                    <a:pt x="9925" y="7120"/>
                  </a:cubicBezTo>
                  <a:lnTo>
                    <a:pt x="9011" y="6616"/>
                  </a:lnTo>
                  <a:cubicBezTo>
                    <a:pt x="9515" y="5892"/>
                    <a:pt x="9893" y="4978"/>
                    <a:pt x="9893" y="4096"/>
                  </a:cubicBezTo>
                  <a:cubicBezTo>
                    <a:pt x="9893" y="1796"/>
                    <a:pt x="8035" y="0"/>
                    <a:pt x="579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grpSp>
    </p:spTree>
    <p:extLst>
      <p:ext uri="{BB962C8B-B14F-4D97-AF65-F5344CB8AC3E}">
        <p14:creationId xmlns:p14="http://schemas.microsoft.com/office/powerpoint/2010/main" val="230434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4" name="Rectangle 3"/>
          <p:cNvSpPr/>
          <p:nvPr/>
        </p:nvSpPr>
        <p:spPr>
          <a:xfrm>
            <a:off x="5423863" y="1"/>
            <a:ext cx="2758440" cy="5143500"/>
          </a:xfrm>
          <a:prstGeom prst="rect">
            <a:avLst/>
          </a:prstGeom>
          <a:solidFill>
            <a:srgbClr val="D9E9E9"/>
          </a:solidFill>
          <a:ln>
            <a:solidFill>
              <a:srgbClr val="D9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 name="Rectangle 4"/>
          <p:cNvSpPr/>
          <p:nvPr/>
        </p:nvSpPr>
        <p:spPr>
          <a:xfrm>
            <a:off x="586740" y="4762500"/>
            <a:ext cx="4998720"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7" name="Rectangle 6"/>
          <p:cNvSpPr/>
          <p:nvPr/>
        </p:nvSpPr>
        <p:spPr>
          <a:xfrm>
            <a:off x="8024648" y="4028877"/>
            <a:ext cx="1119352" cy="381000"/>
          </a:xfrm>
          <a:prstGeom prst="rect">
            <a:avLst/>
          </a:prstGeom>
          <a:solidFill>
            <a:srgbClr val="00B7AC"/>
          </a:solidFill>
          <a:ln>
            <a:solidFill>
              <a:srgbClr val="00B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8" name="Rectangle 7"/>
          <p:cNvSpPr/>
          <p:nvPr/>
        </p:nvSpPr>
        <p:spPr>
          <a:xfrm flipV="1">
            <a:off x="0" y="-1"/>
            <a:ext cx="662152" cy="1287781"/>
          </a:xfrm>
          <a:prstGeom prst="rect">
            <a:avLst/>
          </a:prstGeom>
          <a:solidFill>
            <a:srgbClr val="097072"/>
          </a:solidFill>
          <a:ln>
            <a:solidFill>
              <a:srgbClr val="097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4" name="Titre 1"/>
          <p:cNvSpPr txBox="1">
            <a:spLocks/>
          </p:cNvSpPr>
          <p:nvPr/>
        </p:nvSpPr>
        <p:spPr>
          <a:xfrm>
            <a:off x="662152" y="425668"/>
            <a:ext cx="4761711" cy="4364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algn="ctr"/>
            <a:r>
              <a:rPr lang="fr-FR" sz="2000" cap="all" dirty="0">
                <a:solidFill>
                  <a:srgbClr val="097072"/>
                </a:solidFill>
                <a:latin typeface="Typo Quik" panose="02000500000000000000" pitchFamily="2" charset="0"/>
                <a:cs typeface="Sarala" panose="020B0604020202020204" charset="0"/>
              </a:rPr>
              <a:t>Canaux de diffusion</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7943" y="83820"/>
            <a:ext cx="4326057" cy="4326057"/>
          </a:xfrm>
          <a:prstGeom prst="rect">
            <a:avLst/>
          </a:prstGeom>
        </p:spPr>
      </p:pic>
      <p:sp>
        <p:nvSpPr>
          <p:cNvPr id="12" name="Titre 1"/>
          <p:cNvSpPr txBox="1">
            <a:spLocks/>
          </p:cNvSpPr>
          <p:nvPr/>
        </p:nvSpPr>
        <p:spPr>
          <a:xfrm>
            <a:off x="155028" y="1382899"/>
            <a:ext cx="5268835" cy="23777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1pPr>
            <a:lvl2pPr marR="0" lvl="1"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2pPr>
            <a:lvl3pPr marR="0" lvl="2"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3pPr>
            <a:lvl4pPr marR="0" lvl="3"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4pPr>
            <a:lvl5pPr marR="0" lvl="4"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5pPr>
            <a:lvl6pPr marR="0" lvl="5"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6pPr>
            <a:lvl7pPr marR="0" lvl="6"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7pPr>
            <a:lvl8pPr marR="0" lvl="7"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8pPr>
            <a:lvl9pPr marR="0" lvl="8" algn="l" rtl="0">
              <a:lnSpc>
                <a:spcPct val="100000"/>
              </a:lnSpc>
              <a:spcBef>
                <a:spcPts val="0"/>
              </a:spcBef>
              <a:spcAft>
                <a:spcPts val="0"/>
              </a:spcAft>
              <a:buClr>
                <a:schemeClr val="dk2"/>
              </a:buClr>
              <a:buSzPts val="2800"/>
              <a:buFont typeface="Maven Pro"/>
              <a:buNone/>
              <a:defRPr sz="2800" b="1" i="0" u="none" strike="noStrike" cap="none">
                <a:solidFill>
                  <a:schemeClr val="dk2"/>
                </a:solidFill>
                <a:latin typeface="Maven Pro"/>
                <a:ea typeface="Maven Pro"/>
                <a:cs typeface="Maven Pro"/>
                <a:sym typeface="Maven Pro"/>
              </a:defRPr>
            </a:lvl9pPr>
          </a:lstStyle>
          <a:p>
            <a:pPr marL="171450" lvl="0" indent="-171450">
              <a:lnSpc>
                <a:spcPct val="95000"/>
              </a:lnSpc>
              <a:buClr>
                <a:srgbClr val="097072"/>
              </a:buClr>
              <a:buSzPct val="100000"/>
              <a:buFont typeface="Wingdings" panose="05000000000000000000" pitchFamily="2" charset="2"/>
              <a:buChar char="q"/>
            </a:pPr>
            <a:r>
              <a:rPr lang="fr-FR" sz="1400" b="0" dirty="0">
                <a:solidFill>
                  <a:srgbClr val="097072"/>
                </a:solidFill>
                <a:latin typeface="Typo Quik Light" panose="02000500000000000000" pitchFamily="2" charset="0"/>
                <a:cs typeface="Sarala" panose="020B0604020202020204" charset="0"/>
              </a:rPr>
              <a:t>Des événements référencés sur le site du </a:t>
            </a:r>
            <a:r>
              <a:rPr lang="fr-FR" sz="1400" dirty="0">
                <a:solidFill>
                  <a:srgbClr val="097072"/>
                </a:solidFill>
                <a:latin typeface="Typo Quik Light" panose="02000500000000000000" pitchFamily="2" charset="0"/>
                <a:cs typeface="Sarala" panose="020B0604020202020204" charset="0"/>
                <a:hlinkClick r:id="rId3"/>
              </a:rPr>
              <a:t>mois de l’ESS </a:t>
            </a:r>
            <a:r>
              <a:rPr lang="fr-FR" sz="1400" b="0" dirty="0">
                <a:solidFill>
                  <a:srgbClr val="097072"/>
                </a:solidFill>
                <a:latin typeface="Typo Quik Light" panose="02000500000000000000" pitchFamily="2" charset="0"/>
                <a:cs typeface="Sarala" panose="020B0604020202020204" charset="0"/>
              </a:rPr>
              <a:t>dans le programme de la Semaine ASER</a:t>
            </a:r>
          </a:p>
          <a:p>
            <a:pPr marL="171450" lvl="0" indent="-171450">
              <a:lnSpc>
                <a:spcPct val="95000"/>
              </a:lnSpc>
              <a:buClr>
                <a:srgbClr val="097072"/>
              </a:buClr>
              <a:buSzPct val="100000"/>
              <a:buFont typeface="Wingdings" panose="05000000000000000000" pitchFamily="2" charset="2"/>
              <a:buChar char="§"/>
            </a:pPr>
            <a:r>
              <a:rPr lang="fr-FR" sz="1050" b="0" i="1" dirty="0">
                <a:solidFill>
                  <a:srgbClr val="097072"/>
                </a:solidFill>
                <a:latin typeface="Typo Quik Light" panose="02000500000000000000" pitchFamily="2" charset="0"/>
                <a:cs typeface="Sarala" panose="020B0604020202020204" charset="0"/>
              </a:rPr>
              <a:t>Une programmation d’événements au format digital sera privilégiée dans la mesure du possible au regard du contexte sanitaire.</a:t>
            </a:r>
          </a:p>
          <a:p>
            <a:pPr lvl="0">
              <a:lnSpc>
                <a:spcPct val="95000"/>
              </a:lnSpc>
              <a:buClr>
                <a:srgbClr val="097072"/>
              </a:buClr>
              <a:buSzPct val="100000"/>
            </a:pPr>
            <a:endParaRPr lang="fr-FR" sz="1050" b="0" i="1" dirty="0">
              <a:solidFill>
                <a:srgbClr val="097072"/>
              </a:solidFill>
              <a:latin typeface="Typo Quik Light" panose="02000500000000000000" pitchFamily="2" charset="0"/>
              <a:cs typeface="Sarala" panose="020B0604020202020204" charset="0"/>
            </a:endParaRPr>
          </a:p>
          <a:p>
            <a:pPr marL="171450" lvl="0" indent="-171450">
              <a:lnSpc>
                <a:spcPct val="95000"/>
              </a:lnSpc>
              <a:buClr>
                <a:srgbClr val="097072"/>
              </a:buClr>
              <a:buSzPct val="100000"/>
              <a:buFont typeface="Wingdings" panose="05000000000000000000" pitchFamily="2" charset="2"/>
              <a:buChar char="q"/>
            </a:pPr>
            <a:r>
              <a:rPr lang="fr-FR" sz="1400" b="0" dirty="0">
                <a:solidFill>
                  <a:srgbClr val="097072"/>
                </a:solidFill>
                <a:latin typeface="Typo Quik Light" panose="02000500000000000000" pitchFamily="2" charset="0"/>
                <a:cs typeface="Sarala" panose="020B0604020202020204" charset="0"/>
              </a:rPr>
              <a:t>Création d’une rubrique Semaine ASER sur le nouveau site d’ESS France </a:t>
            </a:r>
          </a:p>
          <a:p>
            <a:pPr marL="171450" lvl="7" indent="-171450">
              <a:lnSpc>
                <a:spcPct val="95000"/>
              </a:lnSpc>
              <a:buClr>
                <a:srgbClr val="097072"/>
              </a:buClr>
              <a:buSzPct val="100000"/>
              <a:buFont typeface="Wingdings" panose="05000000000000000000" pitchFamily="2" charset="2"/>
              <a:buChar char="§"/>
            </a:pPr>
            <a:r>
              <a:rPr lang="fr-FR" sz="1050" b="0" i="1" dirty="0">
                <a:solidFill>
                  <a:srgbClr val="097072"/>
                </a:solidFill>
                <a:latin typeface="Typo Quik Light" panose="02000500000000000000" pitchFamily="2" charset="0"/>
                <a:cs typeface="Sarala" panose="020B0604020202020204" charset="0"/>
              </a:rPr>
              <a:t>Programme avec liens, documents téléchargeables</a:t>
            </a:r>
          </a:p>
          <a:p>
            <a:pPr marL="171450" lvl="7" indent="-171450">
              <a:lnSpc>
                <a:spcPct val="95000"/>
              </a:lnSpc>
              <a:buClr>
                <a:srgbClr val="097072"/>
              </a:buClr>
              <a:buSzPct val="100000"/>
              <a:buFont typeface="Wingdings" panose="05000000000000000000" pitchFamily="2" charset="2"/>
              <a:buChar char="§"/>
            </a:pPr>
            <a:r>
              <a:rPr lang="fr-FR" sz="1050" b="0" i="1" dirty="0">
                <a:solidFill>
                  <a:srgbClr val="097072"/>
                </a:solidFill>
                <a:latin typeface="Typo Quik Light" panose="02000500000000000000" pitchFamily="2" charset="0"/>
                <a:cs typeface="Sarala" panose="020B0604020202020204" charset="0"/>
              </a:rPr>
              <a:t>kit de communication (Bannières, signatures, masque </a:t>
            </a:r>
            <a:r>
              <a:rPr lang="fr-FR" sz="1050" b="0" i="1" dirty="0" err="1">
                <a:solidFill>
                  <a:srgbClr val="097072"/>
                </a:solidFill>
                <a:latin typeface="Typo Quik Light" panose="02000500000000000000" pitchFamily="2" charset="0"/>
                <a:cs typeface="Sarala" panose="020B0604020202020204" charset="0"/>
              </a:rPr>
              <a:t>ppt</a:t>
            </a:r>
            <a:r>
              <a:rPr lang="fr-FR" sz="1050" b="0" i="1" dirty="0">
                <a:solidFill>
                  <a:srgbClr val="097072"/>
                </a:solidFill>
                <a:latin typeface="Typo Quik Light" panose="02000500000000000000" pitchFamily="2" charset="0"/>
                <a:cs typeface="Sarala" panose="020B0604020202020204" charset="0"/>
              </a:rPr>
              <a:t>, etc.)</a:t>
            </a:r>
          </a:p>
          <a:p>
            <a:pPr marL="171450" lvl="7" indent="-171450">
              <a:lnSpc>
                <a:spcPct val="95000"/>
              </a:lnSpc>
              <a:buClr>
                <a:srgbClr val="097072"/>
              </a:buClr>
              <a:buSzPct val="100000"/>
              <a:buFont typeface="Wingdings" panose="05000000000000000000" pitchFamily="2" charset="2"/>
              <a:buChar char="§"/>
            </a:pPr>
            <a:r>
              <a:rPr lang="fr-FR" sz="1050" b="0" i="1" dirty="0">
                <a:solidFill>
                  <a:srgbClr val="097072"/>
                </a:solidFill>
                <a:latin typeface="Typo Quik Light" panose="02000500000000000000" pitchFamily="2" charset="0"/>
                <a:cs typeface="Sarala" panose="020B0604020202020204" charset="0"/>
              </a:rPr>
              <a:t>Streaming cérémonie d’ouverture et de clôture</a:t>
            </a:r>
          </a:p>
          <a:p>
            <a:pPr lvl="7">
              <a:lnSpc>
                <a:spcPct val="95000"/>
              </a:lnSpc>
              <a:buClr>
                <a:srgbClr val="097072"/>
              </a:buClr>
              <a:buSzPct val="100000"/>
            </a:pPr>
            <a:endParaRPr lang="fr-FR" sz="1050" b="0" i="1" dirty="0">
              <a:solidFill>
                <a:srgbClr val="097072"/>
              </a:solidFill>
              <a:latin typeface="Typo Quik Light" panose="02000500000000000000" pitchFamily="2" charset="0"/>
              <a:cs typeface="Sarala" panose="020B0604020202020204" charset="0"/>
            </a:endParaRPr>
          </a:p>
          <a:p>
            <a:pPr marL="171450" lvl="0" indent="-171450">
              <a:lnSpc>
                <a:spcPct val="95000"/>
              </a:lnSpc>
              <a:buClr>
                <a:srgbClr val="097072"/>
              </a:buClr>
              <a:buSzPct val="100000"/>
              <a:buFont typeface="Wingdings" panose="05000000000000000000" pitchFamily="2" charset="2"/>
              <a:buChar char="q"/>
            </a:pPr>
            <a:r>
              <a:rPr lang="fr-FR" sz="1400" b="0" dirty="0">
                <a:solidFill>
                  <a:srgbClr val="097072"/>
                </a:solidFill>
                <a:latin typeface="Typo Quik Light" panose="02000500000000000000" pitchFamily="2" charset="0"/>
                <a:cs typeface="Sarala" panose="020B0604020202020204" charset="0"/>
              </a:rPr>
              <a:t>Diffusion sur les réseaux sociaux d’ESS France, de ses adhérents et partenaires</a:t>
            </a:r>
          </a:p>
          <a:p>
            <a:pPr lvl="0">
              <a:lnSpc>
                <a:spcPct val="95000"/>
              </a:lnSpc>
              <a:buClr>
                <a:srgbClr val="097072"/>
              </a:buClr>
              <a:buSzPct val="100000"/>
            </a:pPr>
            <a:endParaRPr lang="fr-FR" sz="1050" b="0" dirty="0">
              <a:solidFill>
                <a:srgbClr val="097072"/>
              </a:solidFill>
              <a:latin typeface="Typo Quik Light" panose="02000500000000000000" pitchFamily="2" charset="0"/>
              <a:cs typeface="Sarala" panose="020B0604020202020204" charset="0"/>
            </a:endParaRPr>
          </a:p>
          <a:p>
            <a:pPr marL="171450" lvl="0" indent="-171450">
              <a:lnSpc>
                <a:spcPct val="95000"/>
              </a:lnSpc>
              <a:buClr>
                <a:srgbClr val="097072"/>
              </a:buClr>
              <a:buSzPct val="100000"/>
              <a:buFont typeface="Wingdings" panose="05000000000000000000" pitchFamily="2" charset="2"/>
              <a:buChar char="q"/>
            </a:pPr>
            <a:r>
              <a:rPr lang="fr-FR" sz="1400" b="0" dirty="0">
                <a:solidFill>
                  <a:srgbClr val="097072"/>
                </a:solidFill>
                <a:latin typeface="Typo Quik Light" panose="02000500000000000000" pitchFamily="2" charset="0"/>
                <a:cs typeface="Sarala" panose="020B0604020202020204" charset="0"/>
              </a:rPr>
              <a:t>Diffusion auprès de la presse spécialisée, relais PQR, etc.</a:t>
            </a:r>
          </a:p>
          <a:p>
            <a:pPr lvl="0">
              <a:lnSpc>
                <a:spcPct val="95000"/>
              </a:lnSpc>
              <a:buClr>
                <a:srgbClr val="097072"/>
              </a:buClr>
              <a:buSzPct val="100000"/>
            </a:pPr>
            <a:endParaRPr lang="fr-FR" sz="1050" b="0" dirty="0">
              <a:solidFill>
                <a:srgbClr val="097072"/>
              </a:solidFill>
              <a:latin typeface="Typo Quik Light" panose="02000500000000000000" pitchFamily="2" charset="0"/>
              <a:cs typeface="Sarala" panose="020B0604020202020204" charset="0"/>
            </a:endParaRPr>
          </a:p>
          <a:p>
            <a:pPr marL="171450" indent="-171450">
              <a:lnSpc>
                <a:spcPct val="95000"/>
              </a:lnSpc>
              <a:buClr>
                <a:srgbClr val="097072"/>
              </a:buClr>
              <a:buSzPct val="100000"/>
              <a:buFont typeface="Wingdings" panose="05000000000000000000" pitchFamily="2" charset="2"/>
              <a:buChar char="q"/>
            </a:pPr>
            <a:r>
              <a:rPr lang="fr-FR" sz="1400" b="0" dirty="0">
                <a:solidFill>
                  <a:srgbClr val="097072"/>
                </a:solidFill>
                <a:latin typeface="Typo Quik Light" panose="02000500000000000000" pitchFamily="2" charset="0"/>
                <a:cs typeface="Sarala" panose="020B0604020202020204" charset="0"/>
              </a:rPr>
              <a:t>Relais de l’événement sur les territoires au travers des CRESS et de leurs partenaires </a:t>
            </a:r>
            <a:r>
              <a:rPr lang="fr-FR" sz="1050" b="0" i="1" dirty="0">
                <a:solidFill>
                  <a:srgbClr val="097072"/>
                </a:solidFill>
                <a:latin typeface="Typo Quik Light" panose="02000500000000000000" pitchFamily="2" charset="0"/>
                <a:cs typeface="Sarala" panose="020B0604020202020204" charset="0"/>
              </a:rPr>
              <a:t>(sites web, newsletters, réseaux sociaux, etc.)</a:t>
            </a:r>
          </a:p>
          <a:p>
            <a:pPr marL="171450" lvl="0" indent="-171450">
              <a:lnSpc>
                <a:spcPct val="95000"/>
              </a:lnSpc>
              <a:buClr>
                <a:srgbClr val="097072"/>
              </a:buClr>
              <a:buSzPct val="100000"/>
              <a:buFont typeface="Wingdings" panose="05000000000000000000" pitchFamily="2" charset="2"/>
              <a:buChar char="q"/>
            </a:pPr>
            <a:endParaRPr lang="fr-FR" sz="1400" b="0" dirty="0">
              <a:solidFill>
                <a:srgbClr val="097072"/>
              </a:solidFill>
              <a:latin typeface="Typo Quik Light" panose="02000500000000000000" pitchFamily="2" charset="0"/>
              <a:cs typeface="Sarala" panose="020B0604020202020204" charset="0"/>
            </a:endParaRPr>
          </a:p>
        </p:txBody>
      </p:sp>
      <p:sp>
        <p:nvSpPr>
          <p:cNvPr id="2" name="Rectangle 1"/>
          <p:cNvSpPr/>
          <p:nvPr/>
        </p:nvSpPr>
        <p:spPr>
          <a:xfrm>
            <a:off x="6086174" y="4234249"/>
            <a:ext cx="1352594" cy="400110"/>
          </a:xfrm>
          <a:prstGeom prst="rect">
            <a:avLst/>
          </a:prstGeom>
        </p:spPr>
        <p:txBody>
          <a:bodyPr wrap="square">
            <a:spAutoFit/>
          </a:bodyPr>
          <a:lstStyle/>
          <a:p>
            <a:r>
              <a:rPr lang="fr-FR" sz="2000" dirty="0">
                <a:solidFill>
                  <a:srgbClr val="097072"/>
                </a:solidFill>
                <a:latin typeface="Typo Quik Light" panose="02000500000000000000" pitchFamily="2" charset="0"/>
                <a:cs typeface="Sarala" panose="020B0604020202020204" charset="0"/>
              </a:rPr>
              <a:t>#SASER</a:t>
            </a:r>
            <a:endParaRPr lang="fr-FR" sz="2000" dirty="0">
              <a:latin typeface="Typo Quik Light" panose="02000500000000000000" pitchFamily="2" charset="0"/>
            </a:endParaRPr>
          </a:p>
        </p:txBody>
      </p:sp>
    </p:spTree>
    <p:extLst>
      <p:ext uri="{BB962C8B-B14F-4D97-AF65-F5344CB8AC3E}">
        <p14:creationId xmlns:p14="http://schemas.microsoft.com/office/powerpoint/2010/main" val="387682117"/>
      </p:ext>
    </p:extLst>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abrice xmlns="9ff660e6-2772-47d1-aa5a-01ec87c35e0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4255A8C1DDDC458CB10AFDA6FA3575" ma:contentTypeVersion="12" ma:contentTypeDescription="Crée un document." ma:contentTypeScope="" ma:versionID="941b7d14954f878560c9f888c2c395c9">
  <xsd:schema xmlns:xsd="http://www.w3.org/2001/XMLSchema" xmlns:xs="http://www.w3.org/2001/XMLSchema" xmlns:p="http://schemas.microsoft.com/office/2006/metadata/properties" xmlns:ns2="9ff660e6-2772-47d1-aa5a-01ec87c35e0b" xmlns:ns3="84ad5885-0636-4720-ba69-274eacc9ee4e" targetNamespace="http://schemas.microsoft.com/office/2006/metadata/properties" ma:root="true" ma:fieldsID="b7c6cfd1c17c1810ad88bc91ddf3b179" ns2:_="" ns3:_="">
    <xsd:import namespace="9ff660e6-2772-47d1-aa5a-01ec87c35e0b"/>
    <xsd:import namespace="84ad5885-0636-4720-ba69-274eacc9ee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fabr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f660e6-2772-47d1-aa5a-01ec87c35e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fabrice" ma:index="19" nillable="true" ma:displayName="Commentaires" ma:format="Dropdown" ma:internalName="fabric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ad5885-0636-4720-ba69-274eacc9ee4e"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502000-74C9-48AC-B54B-1CB80C7738A1}">
  <ds:schemaRefs>
    <ds:schemaRef ds:uri="http://purl.org/dc/elements/1.1/"/>
    <ds:schemaRef ds:uri="http://schemas.microsoft.com/office/2006/metadata/properties"/>
    <ds:schemaRef ds:uri="9ff660e6-2772-47d1-aa5a-01ec87c35e0b"/>
    <ds:schemaRef ds:uri="http://purl.org/dc/terms/"/>
    <ds:schemaRef ds:uri="http://schemas.microsoft.com/office/2006/documentManagement/types"/>
    <ds:schemaRef ds:uri="http://schemas.openxmlformats.org/package/2006/metadata/core-properties"/>
    <ds:schemaRef ds:uri="84ad5885-0636-4720-ba69-274eacc9ee4e"/>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C36CB069-B642-4005-8E68-18A84B9F8E56}">
  <ds:schemaRefs>
    <ds:schemaRef ds:uri="http://schemas.microsoft.com/sharepoint/v3/contenttype/forms"/>
  </ds:schemaRefs>
</ds:datastoreItem>
</file>

<file path=customXml/itemProps3.xml><?xml version="1.0" encoding="utf-8"?>
<ds:datastoreItem xmlns:ds="http://schemas.openxmlformats.org/officeDocument/2006/customXml" ds:itemID="{15AC1C34-161B-4A3E-A7E8-CEC527E592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f660e6-2772-47d1-aa5a-01ec87c35e0b"/>
    <ds:schemaRef ds:uri="84ad5885-0636-4720-ba69-274eacc9ee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8953</TotalTime>
  <Words>1235</Words>
  <Application>Microsoft Office PowerPoint</Application>
  <PresentationFormat>Affichage à l'écran (16:9)</PresentationFormat>
  <Paragraphs>99</Paragraphs>
  <Slides>12</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12</vt:i4>
      </vt:variant>
    </vt:vector>
  </HeadingPairs>
  <TitlesOfParts>
    <vt:vector size="21" baseType="lpstr">
      <vt:lpstr>Nunito</vt:lpstr>
      <vt:lpstr>Typo Quik Light</vt:lpstr>
      <vt:lpstr>Arial</vt:lpstr>
      <vt:lpstr>Wingdings</vt:lpstr>
      <vt:lpstr>Maven Pro</vt:lpstr>
      <vt:lpstr>Typo Quik</vt:lpstr>
      <vt:lpstr>Sarala</vt:lpstr>
      <vt:lpstr>Courier New</vt:lpstr>
      <vt:lpstr>Momentum</vt:lpstr>
      <vt:lpstr>Semaine des achats socialement et écologiquement responsables®</vt:lpstr>
      <vt:lpstr>CONSTAT</vt:lpstr>
      <vt:lpstr>Présentation PowerPoint</vt:lpstr>
      <vt:lpstr>Présentation PowerPoint</vt:lpstr>
      <vt:lpstr>Pourquoi l’acronyme « ASER » ?</vt:lpstr>
      <vt:lpstr>Présentation PowerPoint</vt:lpstr>
      <vt:lpstr>Présentation PowerPoint</vt:lpstr>
      <vt:lpstr>Présentation PowerPoint</vt:lpstr>
      <vt:lpstr>Présentation PowerPoint</vt:lpstr>
      <vt:lpstr>Présentation PowerPoint</vt:lpstr>
      <vt:lpstr>Présentation PowerPoint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#SemaineASER</dc:title>
  <dc:creator>PcDell</dc:creator>
  <cp:lastModifiedBy>Karim Zerguit</cp:lastModifiedBy>
  <cp:revision>147</cp:revision>
  <cp:lastPrinted>2021-10-08T13:31:33Z</cp:lastPrinted>
  <dcterms:modified xsi:type="dcterms:W3CDTF">2021-10-08T13:33:00Z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0x010100904255A8C1DDDC458CB10AFDA6FA3575</vt:lpwstr>
  </property>
</Properties>
</file>